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slideMasters/slideMaster2.xml" ContentType="application/vnd.openxmlformats-officedocument.presentationml.slideMaster+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345" r:id="rId3"/>
    <p:sldId id="281" r:id="rId4"/>
    <p:sldId id="314" r:id="rId5"/>
    <p:sldId id="346" r:id="rId6"/>
    <p:sldId id="416" r:id="rId7"/>
    <p:sldId id="417" r:id="rId8"/>
    <p:sldId id="259" r:id="rId9"/>
    <p:sldId id="286" r:id="rId10"/>
    <p:sldId id="287" r:id="rId11"/>
    <p:sldId id="423" r:id="rId12"/>
    <p:sldId id="424" r:id="rId13"/>
    <p:sldId id="290" r:id="rId14"/>
    <p:sldId id="293" r:id="rId15"/>
    <p:sldId id="291" r:id="rId16"/>
    <p:sldId id="292" r:id="rId17"/>
    <p:sldId id="425" r:id="rId18"/>
    <p:sldId id="426" r:id="rId19"/>
    <p:sldId id="296" r:id="rId20"/>
    <p:sldId id="295" r:id="rId21"/>
    <p:sldId id="418" r:id="rId22"/>
    <p:sldId id="316" r:id="rId23"/>
    <p:sldId id="317" r:id="rId24"/>
    <p:sldId id="305" r:id="rId25"/>
    <p:sldId id="307" r:id="rId26"/>
    <p:sldId id="419" r:id="rId27"/>
    <p:sldId id="310" r:id="rId28"/>
    <p:sldId id="308" r:id="rId29"/>
    <p:sldId id="322" r:id="rId30"/>
    <p:sldId id="323" r:id="rId31"/>
    <p:sldId id="420" r:id="rId32"/>
    <p:sldId id="324" r:id="rId33"/>
    <p:sldId id="325" r:id="rId34"/>
    <p:sldId id="421" r:id="rId35"/>
    <p:sldId id="422" r:id="rId36"/>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A1DA"/>
    <a:srgbClr val="CC3399"/>
    <a:srgbClr val="80008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75" autoAdjust="0"/>
  </p:normalViewPr>
  <p:slideViewPr>
    <p:cSldViewPr snapToGrid="0">
      <p:cViewPr varScale="1">
        <p:scale>
          <a:sx n="69" d="100"/>
          <a:sy n="69" d="100"/>
        </p:scale>
        <p:origin x="2736" y="60"/>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84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ce réservé de l'en-tête 1"/>
          <p:cNvSpPr txBox="1">
            <a:spLocks noGrp="1" noChangeArrowheads="1"/>
          </p:cNvSpPr>
          <p:nvPr>
            <p:ph type="hdr" sz="quarter"/>
          </p:nvPr>
        </p:nvSpPr>
        <p:spPr bwMode="auto">
          <a:xfrm>
            <a:off x="0" y="0"/>
            <a:ext cx="2974975" cy="457200"/>
          </a:xfrm>
          <a:prstGeom prst="rect">
            <a:avLst/>
          </a:prstGeom>
          <a:noFill/>
          <a:ln>
            <a:noFill/>
          </a:ln>
        </p:spPr>
        <p:txBody>
          <a:bodyPr vert="horz" wrap="square" lIns="90004" tIns="44997" rIns="90004" bIns="44997" numCol="1" anchor="t" anchorCtr="0" compatLnSpc="1">
            <a:prstTxWarp prst="textNoShape">
              <a:avLst/>
            </a:prstTxWarp>
          </a:bodyPr>
          <a:lstStyle>
            <a:lvl1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Lucida Sans Unicode" panose="020B0602030504020204" pitchFamily="34" charset="0"/>
                <a:cs typeface="Tahoma" panose="020B0604030504040204" pitchFamily="34" charset="0"/>
              </a:defRPr>
            </a:lvl1pPr>
          </a:lstStyle>
          <a:p>
            <a:pPr>
              <a:defRPr/>
            </a:pPr>
            <a:endParaRPr lang="fr-FR" altLang="fr-FR"/>
          </a:p>
        </p:txBody>
      </p:sp>
      <p:sp>
        <p:nvSpPr>
          <p:cNvPr id="4099" name="Espace réservé de la date 2"/>
          <p:cNvSpPr txBox="1">
            <a:spLocks noGrp="1" noChangeArrowheads="1"/>
          </p:cNvSpPr>
          <p:nvPr>
            <p:ph type="dt" sz="quarter" idx="1"/>
          </p:nvPr>
        </p:nvSpPr>
        <p:spPr bwMode="auto">
          <a:xfrm>
            <a:off x="3881438" y="0"/>
            <a:ext cx="2976562" cy="457200"/>
          </a:xfrm>
          <a:prstGeom prst="rect">
            <a:avLst/>
          </a:prstGeom>
          <a:noFill/>
          <a:ln>
            <a:noFill/>
          </a:ln>
        </p:spPr>
        <p:txBody>
          <a:bodyPr vert="horz" wrap="square" lIns="90004" tIns="44997" rIns="90004" bIns="44997" numCol="1" anchor="t" anchorCtr="0" compatLnSpc="1">
            <a:prstTxWarp prst="textNoShape">
              <a:avLst/>
            </a:prstTxWarp>
          </a:bodyPr>
          <a:lstStyle>
            <a:lvl1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Lucida Sans Unicode" panose="020B0602030504020204" pitchFamily="34" charset="0"/>
                <a:cs typeface="Tahoma" panose="020B0604030504040204" pitchFamily="34" charset="0"/>
              </a:defRPr>
            </a:lvl1pPr>
          </a:lstStyle>
          <a:p>
            <a:pPr>
              <a:defRPr/>
            </a:pPr>
            <a:endParaRPr lang="fr-FR" altLang="fr-FR"/>
          </a:p>
        </p:txBody>
      </p:sp>
      <p:sp>
        <p:nvSpPr>
          <p:cNvPr id="4100" name="Espace réservé du pied de page 3"/>
          <p:cNvSpPr txBox="1">
            <a:spLocks noGrp="1" noChangeArrowheads="1"/>
          </p:cNvSpPr>
          <p:nvPr>
            <p:ph type="ftr" sz="quarter" idx="2"/>
          </p:nvPr>
        </p:nvSpPr>
        <p:spPr bwMode="auto">
          <a:xfrm>
            <a:off x="0" y="8686800"/>
            <a:ext cx="2974975" cy="457200"/>
          </a:xfrm>
          <a:prstGeom prst="rect">
            <a:avLst/>
          </a:prstGeom>
          <a:noFill/>
          <a:ln>
            <a:noFill/>
          </a:ln>
        </p:spPr>
        <p:txBody>
          <a:bodyPr vert="horz" wrap="square" lIns="90004" tIns="44997" rIns="90004" bIns="44997" numCol="1" anchor="b" anchorCtr="0" compatLnSpc="1">
            <a:prstTxWarp prst="textNoShape">
              <a:avLst/>
            </a:prstTxWarp>
          </a:bodyPr>
          <a:lstStyle>
            <a:lvl1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Lucida Sans Unicode" panose="020B0602030504020204" pitchFamily="34" charset="0"/>
                <a:cs typeface="Tahoma" panose="020B0604030504040204" pitchFamily="34" charset="0"/>
              </a:defRPr>
            </a:lvl1pPr>
          </a:lstStyle>
          <a:p>
            <a:pPr>
              <a:defRPr/>
            </a:pPr>
            <a:endParaRPr lang="fr-FR" altLang="fr-FR"/>
          </a:p>
        </p:txBody>
      </p:sp>
      <p:sp>
        <p:nvSpPr>
          <p:cNvPr id="4101" name="Espace réservé du numéro de diapositive 4"/>
          <p:cNvSpPr txBox="1">
            <a:spLocks noGrp="1" noChangeArrowheads="1"/>
          </p:cNvSpPr>
          <p:nvPr>
            <p:ph type="sldNum" sz="quarter" idx="3"/>
          </p:nvPr>
        </p:nvSpPr>
        <p:spPr bwMode="auto">
          <a:xfrm>
            <a:off x="3881438" y="8686800"/>
            <a:ext cx="2976562" cy="457200"/>
          </a:xfrm>
          <a:prstGeom prst="rect">
            <a:avLst/>
          </a:prstGeom>
          <a:noFill/>
          <a:ln>
            <a:noFill/>
          </a:ln>
        </p:spPr>
        <p:txBody>
          <a:bodyPr vert="horz" wrap="square" lIns="90004" tIns="44997" rIns="90004" bIns="44997" numCol="1" anchor="b" anchorCtr="0" compatLnSpc="1">
            <a:prstTxWarp prst="textNoShape">
              <a:avLst/>
            </a:prstTxWarp>
          </a:bodyPr>
          <a:lstStyle>
            <a:lvl1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fld id="{1166CA8F-7825-40AD-89F8-7FAFDCA2E1E5}" type="slidenum">
              <a:rPr lang="fr-FR" altLang="fr-FR"/>
              <a:pPr>
                <a:defRPr/>
              </a:pPr>
              <a:t>‹N°›</a:t>
            </a:fld>
            <a:endParaRPr lang="fr-FR" altLang="fr-FR">
              <a:latin typeface="Arial" panose="020B060402020202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cap="flat">
            <a:noFill/>
            <a:prstDash val="solid"/>
          </a:ln>
        </p:spPr>
        <p:txBody>
          <a:bodyPr lIns="0" tIns="0" rIns="0" bIns="0" anchor="ctr" anchorCtr="1" compatLnSpc="0"/>
          <a:lstStyle/>
          <a:p>
            <a:pPr eaLnBrk="1" fontAlgn="auto">
              <a:spcBef>
                <a:spcPts val="0"/>
              </a:spcBef>
              <a:spcAft>
                <a:spcPts val="0"/>
              </a:spcAft>
              <a:defRPr sz="1800" b="0" i="0" u="none" strike="noStrike" kern="0" cap="none" spc="0" baseline="0">
                <a:solidFill>
                  <a:srgbClr val="000000"/>
                </a:solidFill>
                <a:uFillTx/>
              </a:defRPr>
            </a:pPr>
            <a:endParaRPr lang="fr-FR" sz="2400" kern="0">
              <a:solidFill>
                <a:srgbClr val="000000"/>
              </a:solidFill>
              <a:latin typeface="Times New Roman" pitchFamily="18"/>
              <a:ea typeface="Lucida Sans Unicode" pitchFamily="2"/>
              <a:cs typeface="Tahoma" pitchFamily="2"/>
            </a:endParaRPr>
          </a:p>
        </p:txBody>
      </p:sp>
      <p:sp>
        <p:nvSpPr>
          <p:cNvPr id="3" name="Espace réservé de l'en-tête 2"/>
          <p:cNvSpPr txBox="1">
            <a:spLocks noGrp="1"/>
          </p:cNvSpPr>
          <p:nvPr>
            <p:ph type="hdr" sz="quarter"/>
          </p:nvPr>
        </p:nvSpPr>
        <p:spPr>
          <a:xfrm>
            <a:off x="0" y="0"/>
            <a:ext cx="2971800" cy="457200"/>
          </a:xfrm>
          <a:prstGeom prst="rect">
            <a:avLst/>
          </a:prstGeom>
          <a:noFill/>
          <a:ln>
            <a:noFill/>
          </a:ln>
        </p:spPr>
        <p:txBody>
          <a:bodyPr vert="horz" wrap="square" lIns="90004" tIns="46798" rIns="90004" bIns="46798" anchor="t" anchorCtr="0" compatLnSpc="1">
            <a:noAutofit/>
          </a:bodyPr>
          <a:lstStyle>
            <a:lvl1pPr marL="0" marR="0" lvl="0" indent="0" algn="l" defTabSz="914400" rtl="0" eaLnBrk="1"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200" b="0" i="0" u="none" strike="noStrike" kern="1200" cap="none" spc="0" baseline="0">
                <a:solidFill>
                  <a:srgbClr val="000000"/>
                </a:solidFill>
                <a:uFillTx/>
                <a:latin typeface="Arial" pitchFamily="18"/>
                <a:ea typeface="Lucida Sans Unicode" pitchFamily="2"/>
                <a:cs typeface="Tahoma" pitchFamily="2"/>
              </a:defRPr>
            </a:lvl1pPr>
          </a:lstStyle>
          <a:p>
            <a:pPr>
              <a:defRPr/>
            </a:pPr>
            <a:endParaRPr/>
          </a:p>
        </p:txBody>
      </p:sp>
      <p:sp>
        <p:nvSpPr>
          <p:cNvPr id="4" name="Espace réservé de la date 3"/>
          <p:cNvSpPr txBox="1">
            <a:spLocks noGrp="1"/>
          </p:cNvSpPr>
          <p:nvPr>
            <p:ph type="dt" idx="1"/>
          </p:nvPr>
        </p:nvSpPr>
        <p:spPr>
          <a:xfrm>
            <a:off x="3884613" y="0"/>
            <a:ext cx="2971800" cy="457200"/>
          </a:xfrm>
          <a:prstGeom prst="rect">
            <a:avLst/>
          </a:prstGeom>
          <a:noFill/>
          <a:ln>
            <a:noFill/>
          </a:ln>
        </p:spPr>
        <p:txBody>
          <a:bodyPr vert="horz" wrap="square" lIns="90004" tIns="46798" rIns="90004" bIns="46798" anchor="t" anchorCtr="0" compatLnSpc="1">
            <a:noAutofit/>
          </a:bodyPr>
          <a:lstStyle>
            <a:lvl1pPr marL="0" marR="0" lvl="0" indent="0" algn="r" defTabSz="914400" rtl="0" eaLnBrk="1"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200" b="0" i="0" u="none" strike="noStrike" kern="1200" cap="none" spc="0" baseline="0">
                <a:solidFill>
                  <a:srgbClr val="000000"/>
                </a:solidFill>
                <a:uFillTx/>
                <a:latin typeface="Arial" pitchFamily="18"/>
                <a:ea typeface="Lucida Sans Unicode" pitchFamily="2"/>
                <a:cs typeface="Tahoma" pitchFamily="2"/>
              </a:defRPr>
            </a:lvl1pPr>
          </a:lstStyle>
          <a:p>
            <a:pPr>
              <a:defRPr/>
            </a:pPr>
            <a:endParaRPr/>
          </a:p>
        </p:txBody>
      </p:sp>
      <p:sp>
        <p:nvSpPr>
          <p:cNvPr id="25605" name="Espace réservé de l'image des diapositives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5606" name="Espace réservé des notes 5"/>
          <p:cNvSpPr txBox="1">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t" anchorCtr="0" compatLnSpc="1">
            <a:prstTxWarp prst="textNoShape">
              <a:avLst/>
            </a:prstTxWarp>
          </a:bodyPr>
          <a:lstStyle/>
          <a:p>
            <a:pPr lvl="0"/>
            <a:endParaRPr lang="fr-FR" altLang="fr-FR"/>
          </a:p>
        </p:txBody>
      </p:sp>
      <p:sp>
        <p:nvSpPr>
          <p:cNvPr id="7" name="Espace réservé du pied de page 6"/>
          <p:cNvSpPr txBox="1">
            <a:spLocks noGrp="1"/>
          </p:cNvSpPr>
          <p:nvPr>
            <p:ph type="ftr" sz="quarter" idx="4"/>
          </p:nvPr>
        </p:nvSpPr>
        <p:spPr>
          <a:xfrm>
            <a:off x="0" y="8685213"/>
            <a:ext cx="2971800" cy="457200"/>
          </a:xfrm>
          <a:prstGeom prst="rect">
            <a:avLst/>
          </a:prstGeom>
          <a:noFill/>
          <a:ln>
            <a:noFill/>
          </a:ln>
        </p:spPr>
        <p:txBody>
          <a:bodyPr vert="horz" wrap="square" lIns="90004" tIns="46798" rIns="90004" bIns="46798" anchor="b" anchorCtr="0" compatLnSpc="1">
            <a:noAutofit/>
          </a:bodyPr>
          <a:lstStyle>
            <a:lvl1pPr marL="0" marR="0" lvl="0" indent="0" algn="l" defTabSz="914400" rtl="0" eaLnBrk="1"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200" b="0" i="0" u="none" strike="noStrike" kern="1200" cap="none" spc="0" baseline="0">
                <a:solidFill>
                  <a:srgbClr val="000000"/>
                </a:solidFill>
                <a:uFillTx/>
                <a:latin typeface="Arial" pitchFamily="18"/>
                <a:ea typeface="Lucida Sans Unicode" pitchFamily="2"/>
                <a:cs typeface="Tahoma" pitchFamily="2"/>
              </a:defRPr>
            </a:lvl1pPr>
          </a:lstStyle>
          <a:p>
            <a:pPr>
              <a:defRPr/>
            </a:pPr>
            <a:endParaRPr/>
          </a:p>
        </p:txBody>
      </p:sp>
      <p:sp>
        <p:nvSpPr>
          <p:cNvPr id="8" name="Espace réservé du numéro de diapositive 7"/>
          <p:cNvSpPr txBox="1">
            <a:spLocks noGrp="1"/>
          </p:cNvSpPr>
          <p:nvPr>
            <p:ph type="sldNum" sz="quarter" idx="5"/>
          </p:nvPr>
        </p:nvSpPr>
        <p:spPr>
          <a:xfrm>
            <a:off x="3884613" y="8685213"/>
            <a:ext cx="2971800" cy="457200"/>
          </a:xfrm>
          <a:prstGeom prst="rect">
            <a:avLst/>
          </a:prstGeom>
          <a:noFill/>
          <a:ln>
            <a:noFill/>
          </a:ln>
        </p:spPr>
        <p:txBody>
          <a:bodyPr vert="horz" wrap="square" lIns="90004" tIns="46798" rIns="90004" bIns="46798" numCol="1" anchor="b" anchorCtr="0" compatLnSpc="1">
            <a:prstTxWarp prst="textNoShape">
              <a:avLst/>
            </a:prstTxWarp>
            <a:noAutofit/>
          </a:bodyPr>
          <a:lstStyle>
            <a:lvl1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Lucida Sans Unicode" panose="020B0602030504020204" pitchFamily="34" charset="0"/>
                <a:cs typeface="Tahoma" panose="020B0604030504040204" pitchFamily="34" charset="0"/>
              </a:defRPr>
            </a:lvl1pPr>
          </a:lstStyle>
          <a:p>
            <a:pPr>
              <a:defRPr/>
            </a:pPr>
            <a:fld id="{698C4949-89C6-468A-88F4-3C43C92ED54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ts val="45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1200">
        <a:solidFill>
          <a:srgbClr val="000000"/>
        </a:solidFill>
        <a:latin typeface="Arial" pitchFamily="18"/>
        <a:cs typeface="Tahoma" pitchFamily="2"/>
      </a:defRPr>
    </a:lvl1pPr>
    <a:lvl2pPr marL="742950" indent="-285750" algn="l" rtl="0" eaLnBrk="0" fontAlgn="base" hangingPunct="0">
      <a:spcBef>
        <a:spcPct val="30000"/>
      </a:spcBef>
      <a:spcAft>
        <a:spcPct val="0"/>
      </a:spcAft>
      <a:defRPr sz="1200" kern="1200">
        <a:solidFill>
          <a:schemeClr val="tx1"/>
        </a:solidFill>
        <a:latin typeface="+mn-lt"/>
        <a:ea typeface="+mn-ea"/>
        <a:cs typeface="Tahoma" panose="020B0604030504040204" pitchFamily="34" charset="0"/>
      </a:defRPr>
    </a:lvl2pPr>
    <a:lvl3pPr marL="1143000" indent="-228600" algn="l" rtl="0" eaLnBrk="0" fontAlgn="base" hangingPunct="0">
      <a:spcBef>
        <a:spcPct val="30000"/>
      </a:spcBef>
      <a:spcAft>
        <a:spcPct val="0"/>
      </a:spcAft>
      <a:defRPr sz="1200" kern="1200">
        <a:solidFill>
          <a:schemeClr val="tx1"/>
        </a:solidFill>
        <a:latin typeface="+mn-lt"/>
        <a:ea typeface="+mn-ea"/>
        <a:cs typeface="Tahoma" panose="020B0604030504040204" pitchFamily="34" charset="0"/>
      </a:defRPr>
    </a:lvl3pPr>
    <a:lvl4pPr marL="1600200" indent="-228600" algn="l" rtl="0" eaLnBrk="0" fontAlgn="base" hangingPunct="0">
      <a:spcBef>
        <a:spcPct val="30000"/>
      </a:spcBef>
      <a:spcAft>
        <a:spcPct val="0"/>
      </a:spcAft>
      <a:defRPr sz="1200" kern="1200">
        <a:solidFill>
          <a:schemeClr val="tx1"/>
        </a:solidFill>
        <a:latin typeface="+mn-lt"/>
        <a:ea typeface="+mn-ea"/>
        <a:cs typeface="Tahoma" panose="020B0604030504040204" pitchFamily="34" charset="0"/>
      </a:defRPr>
    </a:lvl4pPr>
    <a:lvl5pPr marL="2057400" indent="-228600" algn="l" rtl="0" eaLnBrk="0" fontAlgn="base" hangingPunct="0">
      <a:spcBef>
        <a:spcPct val="30000"/>
      </a:spcBef>
      <a:spcAft>
        <a:spcPct val="0"/>
      </a:spcAft>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s notes 1"/>
          <p:cNvSpPr txBox="1">
            <a:spLocks noGrp="1" noChangeArrowheads="1"/>
          </p:cNvSpPr>
          <p:nvPr>
            <p:ph type="body" sz="quarter" idx="1"/>
          </p:nvPr>
        </p:nvSpPr>
        <p:spPr/>
        <p:txBody>
          <a:bodyPr/>
          <a:lstStyle/>
          <a:p>
            <a:pPr>
              <a:defRPr/>
            </a:pPr>
            <a:r>
              <a:rPr u="sng" dirty="0"/>
              <a:t>Objectifs</a:t>
            </a:r>
            <a:r>
              <a:rPr dirty="0"/>
              <a:t> : Faire connaissance et installer un climat de confiance.</a:t>
            </a:r>
          </a:p>
          <a:p>
            <a:pPr>
              <a:defRPr/>
            </a:pPr>
            <a:endParaRPr dirty="0"/>
          </a:p>
          <a:p>
            <a:pPr>
              <a:defRPr/>
            </a:pPr>
            <a:r>
              <a:rPr dirty="0"/>
              <a:t>Présentez-vous brièvement.</a:t>
            </a:r>
          </a:p>
          <a:p>
            <a:pPr>
              <a:defRPr/>
            </a:pPr>
            <a:r>
              <a:rPr dirty="0"/>
              <a:t>Animez le tour de table en demandant à chaque participant d’indiquer :</a:t>
            </a:r>
          </a:p>
          <a:p>
            <a:pPr marL="171450" indent="-171450">
              <a:buFont typeface="Arial" panose="020B0604020202020204" pitchFamily="34" charset="0"/>
              <a:buChar char="•"/>
              <a:defRPr/>
            </a:pPr>
            <a:r>
              <a:rPr dirty="0"/>
              <a:t>son prénom, </a:t>
            </a:r>
          </a:p>
          <a:p>
            <a:pPr marL="171450" indent="-171450">
              <a:buFont typeface="Arial" panose="020B0604020202020204" pitchFamily="34" charset="0"/>
              <a:buChar char="•"/>
              <a:defRPr/>
            </a:pPr>
            <a:r>
              <a:rPr dirty="0"/>
              <a:t>le nom de sa commune,</a:t>
            </a:r>
          </a:p>
          <a:p>
            <a:pPr marL="171450" indent="-171450">
              <a:buFont typeface="Arial" panose="020B0604020202020204" pitchFamily="34" charset="0"/>
              <a:buChar char="•"/>
              <a:defRPr/>
            </a:pPr>
            <a:r>
              <a:rPr dirty="0"/>
              <a:t>comment il a pris connaissance de l’action,</a:t>
            </a:r>
          </a:p>
          <a:p>
            <a:pPr marL="171450" indent="-171450">
              <a:buFont typeface="Arial" panose="020B0604020202020204" pitchFamily="34" charset="0"/>
              <a:buChar char="•"/>
              <a:defRPr/>
            </a:pPr>
            <a:r>
              <a:rPr dirty="0"/>
              <a:t>ce qu’il attend du parcours (avoir un premier ressenti sur les participants est important, notamment pour identifier les participants en situation de mal-être) </a:t>
            </a:r>
          </a:p>
          <a:p>
            <a:pPr>
              <a:defRPr/>
            </a:pPr>
            <a:r>
              <a:rPr dirty="0"/>
              <a:t>Ensuite, distribuez une feuille ou un chevalet pour que chacun puisse noter son prénom.</a:t>
            </a:r>
            <a:endParaRPr altLang="fr-FR" dirty="0">
              <a:latin typeface="Calibri" panose="020F0502020204030204" pitchFamily="34" charset="0"/>
              <a:cs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7107"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3</a:t>
            </a:r>
            <a:r>
              <a:rPr altLang="fr-FR" baseline="30000">
                <a:latin typeface="Arial" panose="020B0604020202020204" pitchFamily="34" charset="0"/>
                <a:cs typeface="Tahoma" panose="020B0604030504040204" pitchFamily="34" charset="0"/>
              </a:rPr>
              <a:t>ème</a:t>
            </a:r>
            <a:r>
              <a:rPr altLang="fr-FR">
                <a:latin typeface="Arial" panose="020B0604020202020204" pitchFamily="34" charset="0"/>
                <a:cs typeface="Tahoma" panose="020B0604030504040204" pitchFamily="34" charset="0"/>
              </a:rPr>
              <a:t> étape : Demandez ensuite à chacun de noter le nombre de graduations pour chaque couleur sur la feuille de passation.</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Tout le monde doit obtenir un total de 20 graduations.</a:t>
            </a:r>
          </a:p>
          <a:p>
            <a:pPr algn="just" eaLnBrk="1" hangingPunct="1"/>
            <a:endParaRPr altLang="fr-FR">
              <a:latin typeface="Arial" panose="020B0604020202020204" pitchFamily="34" charset="0"/>
              <a:cs typeface="Tahoma" panose="020B0604030504040204" pitchFamily="34" charset="0"/>
            </a:endParaRPr>
          </a:p>
          <a:p>
            <a:pPr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 name="Espace réservé des notes 2"/>
          <p:cNvSpPr txBox="1">
            <a:spLocks noGrp="1"/>
          </p:cNvSpPr>
          <p:nvPr>
            <p:ph type="body" sz="quarter" idx="1"/>
          </p:nvPr>
        </p:nvSpPr>
        <p:spPr>
          <a:xfrm>
            <a:off x="685800" y="4343400"/>
            <a:ext cx="5486400" cy="4208463"/>
          </a:xfrm>
        </p:spPr>
        <p:txBody>
          <a:bodyPr>
            <a:noAutofit/>
          </a:bodyPr>
          <a:lstStyle/>
          <a:p>
            <a:pPr algn="just" eaLnBrk="1" fontAlgn="auto" hangingPunct="1">
              <a:spcAft>
                <a:spcPts val="0"/>
              </a:spcAft>
              <a:defRPr/>
            </a:pPr>
            <a:r>
              <a:rPr dirty="0"/>
              <a:t>4ème étape : expliquez que les éléments qui constituent notre qualité de vie peuvent être différents d’un individu à un autre mais nous pouvons les retrouver dans les 4 grands piliers de la qualité de vie : </a:t>
            </a:r>
          </a:p>
          <a:p>
            <a:pPr marL="171450" indent="-171450" algn="just" eaLnBrk="1" fontAlgn="auto" hangingPunct="1">
              <a:spcAft>
                <a:spcPts val="0"/>
              </a:spcAft>
              <a:buFont typeface="Arial" panose="020B0604020202020204" pitchFamily="34" charset="0"/>
              <a:buChar char="•"/>
              <a:defRPr/>
            </a:pPr>
            <a:r>
              <a:rPr dirty="0"/>
              <a:t>sécurité &amp; cadre de vie, </a:t>
            </a:r>
          </a:p>
          <a:p>
            <a:pPr marL="171450" indent="-171450" algn="just" eaLnBrk="1" fontAlgn="auto" hangingPunct="1">
              <a:spcAft>
                <a:spcPts val="0"/>
              </a:spcAft>
              <a:buFont typeface="Arial" panose="020B0604020202020204" pitchFamily="34" charset="0"/>
              <a:buChar char="•"/>
              <a:defRPr/>
            </a:pPr>
            <a:r>
              <a:rPr dirty="0"/>
              <a:t>santé &amp; autonomie,</a:t>
            </a:r>
          </a:p>
          <a:p>
            <a:pPr marL="171450" indent="-171450" algn="just" eaLnBrk="1" fontAlgn="auto" hangingPunct="1">
              <a:spcAft>
                <a:spcPts val="0"/>
              </a:spcAft>
              <a:buFont typeface="Arial" panose="020B0604020202020204" pitchFamily="34" charset="0"/>
              <a:buChar char="•"/>
              <a:defRPr/>
            </a:pPr>
            <a:r>
              <a:rPr dirty="0"/>
              <a:t>relation aux autres, </a:t>
            </a:r>
          </a:p>
          <a:p>
            <a:pPr marL="171450" indent="-171450" algn="just" eaLnBrk="1" fontAlgn="auto" hangingPunct="1">
              <a:spcAft>
                <a:spcPts val="0"/>
              </a:spcAft>
              <a:buFont typeface="Arial" panose="020B0604020202020204" pitchFamily="34" charset="0"/>
              <a:buChar char="•"/>
              <a:defRPr/>
            </a:pPr>
            <a:r>
              <a:rPr dirty="0"/>
              <a:t>ressources personnelles et loisirs. </a:t>
            </a:r>
          </a:p>
          <a:p>
            <a:pPr algn="just" eaLnBrk="1" fontAlgn="auto" hangingPunct="1">
              <a:spcAft>
                <a:spcPts val="0"/>
              </a:spcAft>
              <a:buFont typeface="Arial" panose="020B0604020202020204" pitchFamily="34" charset="0"/>
              <a:buNone/>
              <a:defRPr/>
            </a:pPr>
            <a:r>
              <a:rPr dirty="0"/>
              <a:t>Passez les diapos suivantes (12/13/14/15) pour présenter les 4 piliers de la qualité de vie.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51203"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Dans le pilier « Sécurité et cadre de vie », nous pouvons retrouver les exemples suivants (lire la diapo). </a:t>
            </a:r>
          </a:p>
          <a:p>
            <a:pPr algn="just" eaLnBrk="1" hangingPunct="1"/>
            <a:r>
              <a:rPr altLang="fr-FR">
                <a:latin typeface="Arial" panose="020B0604020202020204" pitchFamily="34" charset="0"/>
                <a:cs typeface="Tahoma" panose="020B0604030504040204" pitchFamily="34" charset="0"/>
              </a:rPr>
              <a:t>Tout ce qui concerne les aspects financiers (avoir les ressources financières pour pouvoir faire face à ses dépenses, besoins), matériels (avoir un logement, du confort) l’environnement (cadre de vie, conditions climatiques agréables, absence de pollution, vivre dans la nature…), la société dans laquelle on vit (absence de conflits, se sentir en sécurité)… font partie de ce pilier.</a:t>
            </a:r>
          </a:p>
          <a:p>
            <a:pPr algn="just" eaLnBrk="1" hangingPunct="1"/>
            <a:endParaRPr altLang="fr-FR">
              <a:latin typeface="Arial" panose="020B0604020202020204" pitchFamily="34" charset="0"/>
              <a:cs typeface="Tahoma" panose="020B0604030504040204" pitchFamily="34" charset="0"/>
            </a:endParaRPr>
          </a:p>
          <a:p>
            <a:pPr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53251"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Dans le pilier « Santé et autonomie », nous pouvons retrouver les exemples suivants (lire la diapo). </a:t>
            </a:r>
          </a:p>
          <a:p>
            <a:pPr algn="just" eaLnBrk="1" hangingPunct="1"/>
            <a:r>
              <a:rPr altLang="fr-FR">
                <a:latin typeface="Arial" panose="020B0604020202020204" pitchFamily="34" charset="0"/>
                <a:cs typeface="Tahoma" panose="020B0604030504040204" pitchFamily="34" charset="0"/>
              </a:rPr>
              <a:t>Il s’agit de la santé physique et mentale, la possibilité d’être autonome (pouvoir accomplir les tâches quotidiennes), l’alimentation (manger équilibré pour sa santé), l’activité physique (réalisée dans le but d’entretenir sa forme), le sommeil, les soins, les traitements médicaux…</a:t>
            </a:r>
          </a:p>
          <a:p>
            <a:pPr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55299"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Dans le pilier « Relation aux autres », nous pouvons retrouver les exemples suivants (lire la diapo).</a:t>
            </a:r>
          </a:p>
          <a:p>
            <a:pPr algn="just" eaLnBrk="1" hangingPunct="1"/>
            <a:r>
              <a:rPr altLang="fr-FR">
                <a:latin typeface="Arial" panose="020B0604020202020204" pitchFamily="34" charset="0"/>
                <a:cs typeface="Tahoma" panose="020B0604030504040204" pitchFamily="34" charset="0"/>
              </a:rPr>
              <a:t>Ce pilier se compose de tout ce qui concerne la vie affective et sociale, le couple, la famille restreinte ou élargie, les amis, les animaux de compagnie… Tout ce qui est en lien avec le rapport aux autres.</a:t>
            </a:r>
          </a:p>
          <a:p>
            <a:pPr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57347"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Dans le pilier « Ressources personnelles », nous pouvons retrouver les exemples suivants (lire la diapo).</a:t>
            </a:r>
          </a:p>
          <a:p>
            <a:pPr algn="just" eaLnBrk="1" hangingPunct="1"/>
            <a:r>
              <a:rPr altLang="fr-FR">
                <a:latin typeface="Arial" panose="020B0604020202020204" pitchFamily="34" charset="0"/>
                <a:cs typeface="Tahoma" panose="020B0604030504040204" pitchFamily="34" charset="0"/>
              </a:rPr>
              <a:t>Il s’agit, dans ce pilier, de tout ce qui a rapport à soi, à son bien-être, à ses valeurs, les compétences, les qualités, les aspirations personnelles comme la liberté, la tranquillité d’esprit, être fier de soi, vivre dans la joie, les activités artistiques, les loisirs, les voyages…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59395"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4ème étape : distribuez aux participants la fiche technique « Piliers de la qualité de vie » pour qu’ils puissent s’y référer si besoin.</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Demandez aux participants d’écrire sur la feuille de passation le nom de chaque pilier concerné pour chaque élément cité. </a:t>
            </a:r>
          </a:p>
          <a:p>
            <a:pPr algn="just" eaLnBrk="1" hangingPunct="1"/>
            <a:r>
              <a:rPr altLang="fr-FR">
                <a:latin typeface="Arial" panose="020B0604020202020204" pitchFamily="34" charset="0"/>
                <a:cs typeface="Tahoma" panose="020B0604030504040204" pitchFamily="34" charset="0"/>
              </a:rPr>
              <a:t>Exemples : </a:t>
            </a:r>
          </a:p>
          <a:p>
            <a:pPr algn="just" eaLnBrk="1" hangingPunct="1"/>
            <a:r>
              <a:rPr altLang="fr-FR">
                <a:latin typeface="Arial" panose="020B0604020202020204" pitchFamily="34" charset="0"/>
                <a:cs typeface="Tahoma" panose="020B0604030504040204" pitchFamily="34" charset="0"/>
              </a:rPr>
              <a:t>J’ai choisi comme élément « la famille », alors, je note qu’il fait partie du pilier « Relations »</a:t>
            </a:r>
          </a:p>
          <a:p>
            <a:pPr algn="just" eaLnBrk="1" hangingPunct="1"/>
            <a:r>
              <a:rPr altLang="fr-FR">
                <a:latin typeface="Arial" panose="020B0604020202020204" pitchFamily="34" charset="0"/>
                <a:cs typeface="Tahoma" panose="020B0604030504040204" pitchFamily="34" charset="0"/>
              </a:rPr>
              <a:t>J’ai choisi comme élément « la santé », alors je note qu’il fait partie du pilier « Santé »…</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Répondez aux questions et vérifiez que tous les participants peuvent catégoriser leurs réponses. Si besoin, allez vers les participants qui ont des difficultés à catégoriser leurs éléments dans les piliers.</a:t>
            </a:r>
          </a:p>
          <a:p>
            <a:pPr algn="just"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61443"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5</a:t>
            </a:r>
            <a:r>
              <a:rPr altLang="fr-FR" baseline="30000">
                <a:latin typeface="Arial" panose="020B0604020202020204" pitchFamily="34" charset="0"/>
                <a:cs typeface="Tahoma" panose="020B0604030504040204" pitchFamily="34" charset="0"/>
              </a:rPr>
              <a:t>ème</a:t>
            </a:r>
            <a:r>
              <a:rPr altLang="fr-FR">
                <a:latin typeface="Arial" panose="020B0604020202020204" pitchFamily="34" charset="0"/>
                <a:cs typeface="Tahoma" panose="020B0604030504040204" pitchFamily="34" charset="0"/>
              </a:rPr>
              <a:t> étape : </a:t>
            </a:r>
            <a:r>
              <a:rPr altLang="fr-FR" b="1">
                <a:latin typeface="Arial" panose="020B0604020202020204" pitchFamily="34" charset="0"/>
                <a:cs typeface="Tahoma" panose="020B0604030504040204" pitchFamily="34" charset="0"/>
              </a:rPr>
              <a:t>les participants peuvent déplier la feuille de passation. </a:t>
            </a:r>
          </a:p>
          <a:p>
            <a:pPr algn="just" eaLnBrk="1" hangingPunct="1"/>
            <a:r>
              <a:rPr altLang="fr-FR">
                <a:latin typeface="Arial" panose="020B0604020202020204" pitchFamily="34" charset="0"/>
                <a:cs typeface="Tahoma" panose="020B0604030504040204" pitchFamily="34" charset="0"/>
              </a:rPr>
              <a:t>Pour chaque pilier, demandez aux participants de calculer le nombre de graduations accordées lors de l'étape 4 et de noter le résultat dans la colonne 5.</a:t>
            </a:r>
          </a:p>
          <a:p>
            <a:pPr algn="just" eaLnBrk="1" hangingPunct="1"/>
            <a:r>
              <a:rPr altLang="fr-FR">
                <a:latin typeface="Arial" panose="020B0604020202020204" pitchFamily="34" charset="0"/>
                <a:cs typeface="Tahoma" panose="020B0604030504040204" pitchFamily="34" charset="0"/>
              </a:rPr>
              <a:t>Vérifiez que tout le monde obtient bien un total de 20 graduations.</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Si un pilier n’est pas cité, le participant note 0 en face.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algn="r" eaLnBrk="1" hangingPunct="1">
              <a:spcBef>
                <a:spcPct val="0"/>
              </a:spcBef>
            </a:pPr>
            <a:fld id="{F4EC6549-62E3-452D-BE4C-73E04505C4F0}" type="slidenum">
              <a:rPr lang="fr-FR" altLang="fr-FR">
                <a:latin typeface="Calibri" panose="020F0502020204030204" pitchFamily="34" charset="0"/>
              </a:rPr>
              <a:pPr algn="r" eaLnBrk="1" hangingPunct="1">
                <a:spcBef>
                  <a:spcPct val="0"/>
                </a:spcBef>
              </a:pPr>
              <a:t>18</a:t>
            </a:fld>
            <a:endParaRPr lang="fr-FR" altLang="fr-FR" sz="1000"/>
          </a:p>
        </p:txBody>
      </p:sp>
      <p:sp>
        <p:nvSpPr>
          <p:cNvPr id="63491"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63492"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dirty="0">
                <a:latin typeface="Arial" panose="020B0604020202020204" pitchFamily="34" charset="0"/>
                <a:cs typeface="Tahoma" panose="020B0604030504040204" pitchFamily="34" charset="0"/>
              </a:rPr>
              <a:t>Demandez aux participants « Qui a fait reposer sa qualité de vie sur 4 piliers ? Sur 3 piliers ? Sur 2 piliers ? Sur 1 pilier ? ».</a:t>
            </a:r>
          </a:p>
          <a:p>
            <a:pPr algn="just" eaLnBrk="1" hangingPunct="1"/>
            <a:r>
              <a:rPr altLang="fr-FR" dirty="0">
                <a:latin typeface="Arial" panose="020B0604020202020204" pitchFamily="34" charset="0"/>
                <a:cs typeface="Tahoma" panose="020B0604030504040204" pitchFamily="34" charset="0"/>
              </a:rPr>
              <a:t>Notez les résultats aux questions sur le paperboard.</a:t>
            </a:r>
          </a:p>
          <a:p>
            <a:pPr algn="just" eaLnBrk="1" hangingPunct="1"/>
            <a:r>
              <a:rPr altLang="fr-FR" dirty="0">
                <a:latin typeface="Arial" panose="020B0604020202020204" pitchFamily="34" charset="0"/>
                <a:cs typeface="Tahoma" panose="020B0604030504040204" pitchFamily="34" charset="0"/>
              </a:rPr>
              <a:t>Procédez de même avec la nature des piliers.</a:t>
            </a:r>
          </a:p>
          <a:p>
            <a:pPr algn="just" eaLnBrk="1" hangingPunct="1"/>
            <a:r>
              <a:rPr altLang="fr-FR" dirty="0">
                <a:latin typeface="Arial" panose="020B0604020202020204" pitchFamily="34" charset="0"/>
                <a:cs typeface="Tahoma" panose="020B0604030504040204" pitchFamily="34" charset="0"/>
              </a:rPr>
              <a:t>Animez une discussion avec les participants sur la place des différents piliers dans la qualité de vie « Avez-vous des commentaires ? Qu’en pensez-vous ? » </a:t>
            </a:r>
            <a:r>
              <a:rPr altLang="fr-FR" b="1" dirty="0">
                <a:latin typeface="Arial" panose="020B0604020202020204" pitchFamily="34" charset="0"/>
                <a:cs typeface="Tahoma" panose="020B0604030504040204" pitchFamily="34" charset="0"/>
              </a:rPr>
              <a:t>"Que pensez-vous des ressources personnelles ?"</a:t>
            </a:r>
          </a:p>
          <a:p>
            <a:pPr algn="just" eaLnBrk="1" hangingPunct="1"/>
            <a:r>
              <a:rPr altLang="fr-FR" sz="1400" b="1" dirty="0">
                <a:latin typeface="Arial" panose="020B0604020202020204" pitchFamily="34" charset="0"/>
                <a:cs typeface="Tahoma" panose="020B0604030504040204" pitchFamily="34" charset="0"/>
              </a:rPr>
              <a:t>Attention :</a:t>
            </a:r>
          </a:p>
          <a:p>
            <a:r>
              <a:rPr altLang="fr-FR" dirty="0">
                <a:latin typeface="Arial" panose="020B0604020202020204" pitchFamily="34" charset="0"/>
                <a:cs typeface="Tahoma" panose="020B0604030504040204" pitchFamily="34" charset="0"/>
              </a:rPr>
              <a:t>A la fin de l’exercice, demandez à chaque participant de vous remettre la feuille de passation avec son nom – indiquer qu’il s’agit seulement </a:t>
            </a:r>
            <a:r>
              <a:rPr lang="fr-FR" altLang="fr-FR" dirty="0">
                <a:latin typeface="Arial" panose="020B0604020202020204" pitchFamily="34" charset="0"/>
                <a:cs typeface="Tahoma" panose="020B0604030504040204" pitchFamily="34" charset="0"/>
              </a:rPr>
              <a:t>de garder leurs feuilles jusqu’à l’étape 4 où l’exercice sera refait.</a:t>
            </a:r>
            <a:r>
              <a:rPr altLang="fr-FR" dirty="0">
                <a:latin typeface="Arial" panose="020B0604020202020204" pitchFamily="34" charset="0"/>
                <a:cs typeface="Tahoma" panose="020B0604030504040204" pitchFamily="34" charset="0"/>
              </a:rPr>
              <a:t> </a:t>
            </a:r>
            <a:r>
              <a:rPr lang="fr-FR" altLang="fr-FR" dirty="0">
                <a:latin typeface="Arial" panose="020B0604020202020204" pitchFamily="34" charset="0"/>
                <a:cs typeface="Tahoma" panose="020B0604030504040204" pitchFamily="34" charset="0"/>
              </a:rPr>
              <a:t>Quand chacun aura refait cet exercice, vous rendrez alors les fiches à chaque participant pour qu’il puisse </a:t>
            </a:r>
            <a:r>
              <a:rPr altLang="fr-FR" dirty="0">
                <a:latin typeface="Arial" panose="020B0604020202020204" pitchFamily="34" charset="0"/>
                <a:cs typeface="Tahoma" panose="020B0604030504040204" pitchFamily="34" charset="0"/>
              </a:rPr>
              <a:t>comparer les résultats obtenus.</a:t>
            </a:r>
          </a:p>
          <a:p>
            <a:r>
              <a:rPr altLang="fr-FR" dirty="0">
                <a:latin typeface="Arial" panose="020B0604020202020204" pitchFamily="34" charset="0"/>
                <a:cs typeface="Tahoma" panose="020B0604030504040204" pitchFamily="34" charset="0"/>
              </a:rPr>
              <a:t>Si certains participants ne veulent pas donner leur feuille, demander aux participants dans ce cas de bien penser à rapporter leur fiche pour l’étape 4.</a:t>
            </a:r>
          </a:p>
          <a:p>
            <a:r>
              <a:rPr altLang="fr-FR" dirty="0">
                <a:latin typeface="Arial" panose="020B0604020202020204" pitchFamily="34" charset="0"/>
                <a:cs typeface="Tahoma" panose="020B0604030504040204" pitchFamily="34" charset="0"/>
              </a:rPr>
              <a:t>Conserver les f</a:t>
            </a:r>
            <a:r>
              <a:rPr lang="fr-FR" altLang="fr-FR" dirty="0">
                <a:latin typeface="Arial" panose="020B0604020202020204" pitchFamily="34" charset="0"/>
                <a:cs typeface="Tahoma" panose="020B0604030504040204" pitchFamily="34" charset="0"/>
              </a:rPr>
              <a:t>euilles de passation</a:t>
            </a:r>
            <a:r>
              <a:rPr altLang="fr-FR" dirty="0">
                <a:latin typeface="Arial" panose="020B0604020202020204" pitchFamily="34" charset="0"/>
                <a:cs typeface="Tahoma" panose="020B0604030504040204" pitchFamily="34" charset="0"/>
              </a:rPr>
              <a:t> pour l’étape 4.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algn="r" eaLnBrk="1" hangingPunct="1">
              <a:spcBef>
                <a:spcPct val="0"/>
              </a:spcBef>
            </a:pPr>
            <a:fld id="{2B28CFC3-3A0C-4B3F-B983-B297DFD0D338}" type="slidenum">
              <a:rPr lang="fr-FR" altLang="fr-FR">
                <a:latin typeface="Calibri" panose="020F0502020204030204" pitchFamily="34" charset="0"/>
              </a:rPr>
              <a:pPr algn="r" eaLnBrk="1" hangingPunct="1">
                <a:spcBef>
                  <a:spcPct val="0"/>
                </a:spcBef>
              </a:pPr>
              <a:t>19</a:t>
            </a:fld>
            <a:endParaRPr lang="fr-FR" altLang="fr-FR" sz="1000"/>
          </a:p>
        </p:txBody>
      </p:sp>
      <p:sp>
        <p:nvSpPr>
          <p:cNvPr id="65539"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67588"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defRPr/>
            </a:pPr>
            <a:r>
              <a:rPr altLang="fr-FR" u="sng" dirty="0">
                <a:latin typeface="Arial" panose="020B0604020202020204" pitchFamily="34" charset="0"/>
                <a:cs typeface="Tahoma" panose="020B0604030504040204" pitchFamily="34" charset="0"/>
              </a:rPr>
              <a:t>Objectif</a:t>
            </a:r>
            <a:r>
              <a:rPr altLang="fr-FR" dirty="0">
                <a:latin typeface="Arial" panose="020B0604020202020204" pitchFamily="34" charset="0"/>
                <a:cs typeface="Tahoma" panose="020B0604030504040204" pitchFamily="34" charset="0"/>
              </a:rPr>
              <a:t> : Sensibiliser les participants à l’importance d’investir les 4 piliers et au développement des ressources personnelles.</a:t>
            </a:r>
          </a:p>
          <a:p>
            <a:pPr algn="just" eaLnBrk="1" hangingPunct="1">
              <a:defRPr/>
            </a:pPr>
            <a:endParaRPr altLang="fr-FR" dirty="0">
              <a:latin typeface="Arial" panose="020B0604020202020204" pitchFamily="34" charset="0"/>
              <a:cs typeface="Tahoma" panose="020B0604030504040204" pitchFamily="34" charset="0"/>
            </a:endParaRPr>
          </a:p>
          <a:p>
            <a:pPr algn="just" eaLnBrk="1" hangingPunct="1">
              <a:defRPr/>
            </a:pPr>
            <a:r>
              <a:rPr altLang="fr-FR" dirty="0">
                <a:latin typeface="Arial" panose="020B0604020202020204" pitchFamily="34" charset="0"/>
                <a:cs typeface="Tahoma" panose="020B0604030504040204" pitchFamily="34" charset="0"/>
              </a:rPr>
              <a:t> Vous pouvez comparer les résultats du groupe </a:t>
            </a:r>
            <a:r>
              <a:rPr lang="fr-FR" altLang="fr-FR" dirty="0">
                <a:latin typeface="Arial" panose="020B0604020202020204" pitchFamily="34" charset="0"/>
                <a:cs typeface="Tahoma" panose="020B0604030504040204" pitchFamily="34" charset="0"/>
              </a:rPr>
              <a:t>(</a:t>
            </a:r>
            <a:r>
              <a:rPr lang="fr-FR" altLang="fr-FR" dirty="0" err="1">
                <a:latin typeface="Arial" panose="020B0604020202020204" pitchFamily="34" charset="0"/>
                <a:cs typeface="Tahoma" panose="020B0604030504040204" pitchFamily="34" charset="0"/>
              </a:rPr>
              <a:t>cf</a:t>
            </a:r>
            <a:r>
              <a:rPr lang="fr-FR" altLang="fr-FR" dirty="0">
                <a:latin typeface="Arial" panose="020B0604020202020204" pitchFamily="34" charset="0"/>
                <a:cs typeface="Tahoma" panose="020B0604030504040204" pitchFamily="34" charset="0"/>
              </a:rPr>
              <a:t> feuille de paperboard) </a:t>
            </a:r>
            <a:r>
              <a:rPr altLang="fr-FR" dirty="0">
                <a:latin typeface="Arial" panose="020B0604020202020204" pitchFamily="34" charset="0"/>
                <a:cs typeface="Tahoma" panose="020B0604030504040204" pitchFamily="34" charset="0"/>
              </a:rPr>
              <a:t>par rapport aux résultats ci-dessus sans jugement de valeur. De façon générale, les ressources personnelles sont souvent peu représentées voire même absentes. Les ressources personnelles sont moins souvent citées comme importantes pour la qualité de vie. </a:t>
            </a:r>
          </a:p>
          <a:p>
            <a:pPr algn="just" eaLnBrk="1" hangingPunct="1">
              <a:defRPr/>
            </a:pPr>
            <a:endParaRPr altLang="fr-FR" dirty="0">
              <a:latin typeface="Arial" panose="020B0604020202020204" pitchFamily="34" charset="0"/>
              <a:cs typeface="Tahoma" panose="020B0604030504040204" pitchFamily="34" charset="0"/>
            </a:endParaRPr>
          </a:p>
          <a:p>
            <a:pPr algn="just" eaLnBrk="1" hangingPunct="1">
              <a:defRPr/>
            </a:pPr>
            <a:r>
              <a:rPr altLang="fr-FR" i="1" dirty="0">
                <a:solidFill>
                  <a:schemeClr val="accent5">
                    <a:lumMod val="50000"/>
                  </a:schemeClr>
                </a:solidFill>
                <a:latin typeface="Arial" panose="020B0604020202020204" pitchFamily="34" charset="0"/>
                <a:cs typeface="Tahoma" panose="020B0604030504040204" pitchFamily="34" charset="0"/>
              </a:rPr>
              <a:t>Pause optionnelle ! Si vous souhaitez faire une pause au milieu de l’étape, vous pouvez proposer aux participants de la faire à la fin de cette séquence</a:t>
            </a:r>
            <a:r>
              <a:rPr altLang="fr-FR" dirty="0">
                <a:solidFill>
                  <a:schemeClr val="accent5">
                    <a:lumMod val="50000"/>
                  </a:schemeClr>
                </a:solidFill>
                <a:latin typeface="Arial" panose="020B0604020202020204" pitchFamily="34" charset="0"/>
                <a:cs typeface="Tahoma" panose="020B0604030504040204" pitchFamily="34" charset="0"/>
              </a:rPr>
              <a:t>.</a:t>
            </a:r>
          </a:p>
          <a:p>
            <a:pPr algn="just" eaLnBrk="1" hangingPunct="1">
              <a:defRPr/>
            </a:pPr>
            <a:endParaRPr altLang="fr-FR" dirty="0">
              <a:latin typeface="Arial" panose="020B0604020202020204" pitchFamily="34" charset="0"/>
              <a:cs typeface="Tahoma" panose="020B0604030504040204" pitchFamily="34" charset="0"/>
            </a:endParaRPr>
          </a:p>
          <a:p>
            <a:pPr eaLnBrk="1" hangingPunct="1">
              <a:defRPr/>
            </a:pPr>
            <a:endParaRPr altLang="fr-FR" dirty="0">
              <a:latin typeface="Arial" panose="020B0604020202020204" pitchFamily="34" charset="0"/>
              <a:cs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0723"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a:latin typeface="Arial" panose="020B0604020202020204" pitchFamily="34" charset="0"/>
                <a:cs typeface="Tahoma" panose="020B0604030504040204" pitchFamily="34" charset="0"/>
              </a:rPr>
              <a:t>Objectifs</a:t>
            </a:r>
            <a:r>
              <a:rPr altLang="fr-FR">
                <a:latin typeface="Arial" panose="020B0604020202020204" pitchFamily="34" charset="0"/>
                <a:cs typeface="Tahoma" panose="020B0604030504040204" pitchFamily="34" charset="0"/>
              </a:rPr>
              <a:t> : </a:t>
            </a:r>
            <a:r>
              <a:rPr altLang="fr-FR">
                <a:latin typeface="Arial" panose="020B0604020202020204" pitchFamily="34" charset="0"/>
                <a:cs typeface="Arial" panose="020B0604020202020204" pitchFamily="34" charset="0"/>
              </a:rPr>
              <a:t>Présenter le déroulé et les objectifs du parcours Cap Bien-être.</a:t>
            </a:r>
          </a:p>
          <a:p>
            <a:pPr algn="just" eaLnBrk="1" hangingPunct="1"/>
            <a:endParaRPr altLang="fr-FR">
              <a:latin typeface="Arial" panose="020B0604020202020204" pitchFamily="34" charset="0"/>
              <a:cs typeface="Arial" panose="020B0604020202020204" pitchFamily="34" charset="0"/>
            </a:endParaRPr>
          </a:p>
          <a:p>
            <a:pPr algn="just" eaLnBrk="1" hangingPunct="1"/>
            <a:r>
              <a:rPr altLang="fr-FR">
                <a:latin typeface="Arial" panose="020B0604020202020204" pitchFamily="34" charset="0"/>
                <a:cs typeface="Arial" panose="020B0604020202020204" pitchFamily="34" charset="0"/>
              </a:rPr>
              <a:t>Ce parcours vient compléter les autres actions de la MSA pour les séniors et jeunes retraités qui traitent du sommeil, de la mémoire, de la nutrition…</a:t>
            </a:r>
          </a:p>
          <a:p>
            <a:pPr algn="just" eaLnBrk="1" hangingPunct="1"/>
            <a:endParaRPr altLang="fr-FR">
              <a:latin typeface="Arial" panose="020B0604020202020204" pitchFamily="34" charset="0"/>
              <a:cs typeface="Arial" panose="020B0604020202020204" pitchFamily="34" charset="0"/>
            </a:endParaRPr>
          </a:p>
          <a:p>
            <a:pPr algn="just" eaLnBrk="1" hangingPunct="1"/>
            <a:r>
              <a:rPr altLang="fr-FR">
                <a:latin typeface="Arial" panose="020B0604020202020204" pitchFamily="34" charset="0"/>
                <a:cs typeface="Arial" panose="020B0604020202020204" pitchFamily="34" charset="0"/>
              </a:rPr>
              <a:t>Les 4 objectifs présentés seront déclinés dans les 4 étapes du parcours.</a:t>
            </a:r>
          </a:p>
          <a:p>
            <a:pPr algn="just" eaLnBrk="1" hangingPunct="1"/>
            <a:r>
              <a:rPr altLang="fr-FR">
                <a:latin typeface="Arial" panose="020B0604020202020204" pitchFamily="34" charset="0"/>
                <a:cs typeface="Arial" panose="020B0604020202020204" pitchFamily="34" charset="0"/>
              </a:rPr>
              <a:t>L’enjeu est de contribuer au maintien d’un état de bien-être mental chez les participants en renforçant leurs compétences personnelles pour qu’ils puissent mieux agir face aux épreuves et aléas de la vie quotidienne.</a:t>
            </a:r>
          </a:p>
          <a:p>
            <a:pPr algn="just" eaLnBrk="1" hangingPunct="1"/>
            <a:endParaRPr altLang="fr-FR">
              <a:latin typeface="Arial" panose="020B0604020202020204" pitchFamily="34" charset="0"/>
              <a:cs typeface="Arial" panose="020B0604020202020204" pitchFamily="34" charset="0"/>
            </a:endParaRPr>
          </a:p>
          <a:p>
            <a:pPr algn="just" eaLnBrk="1" hangingPunct="1"/>
            <a:r>
              <a:rPr altLang="fr-FR">
                <a:latin typeface="Arial" panose="020B0604020202020204" pitchFamily="34" charset="0"/>
                <a:cs typeface="Arial" panose="020B0604020202020204" pitchFamily="34" charset="0"/>
              </a:rPr>
              <a:t>Rappelez aux participants les règles de fonctionnement dans un groupe : </a:t>
            </a:r>
            <a:r>
              <a:rPr altLang="fr-FR" b="1">
                <a:latin typeface="Arial" panose="020B0604020202020204" pitchFamily="34" charset="0"/>
                <a:cs typeface="Arial" panose="020B0604020202020204" pitchFamily="34" charset="0"/>
              </a:rPr>
              <a:t>liberté</a:t>
            </a:r>
            <a:r>
              <a:rPr altLang="fr-FR">
                <a:latin typeface="Arial" panose="020B0604020202020204" pitchFamily="34" charset="0"/>
                <a:cs typeface="Arial" panose="020B0604020202020204" pitchFamily="34" charset="0"/>
              </a:rPr>
              <a:t> (personne n’est obligé de s’exprimer), </a:t>
            </a:r>
            <a:r>
              <a:rPr altLang="fr-FR" b="1">
                <a:latin typeface="Arial" panose="020B0604020202020204" pitchFamily="34" charset="0"/>
                <a:cs typeface="Arial" panose="020B0604020202020204" pitchFamily="34" charset="0"/>
              </a:rPr>
              <a:t>respect</a:t>
            </a:r>
            <a:r>
              <a:rPr altLang="fr-FR">
                <a:latin typeface="Arial" panose="020B0604020202020204" pitchFamily="34" charset="0"/>
                <a:cs typeface="Arial" panose="020B0604020202020204" pitchFamily="34" charset="0"/>
              </a:rPr>
              <a:t> (de la parole de chacun, non jugement), </a:t>
            </a:r>
            <a:r>
              <a:rPr altLang="fr-FR" b="1">
                <a:latin typeface="Arial" panose="020B0604020202020204" pitchFamily="34" charset="0"/>
                <a:cs typeface="Arial" panose="020B0604020202020204" pitchFamily="34" charset="0"/>
              </a:rPr>
              <a:t>écoute</a:t>
            </a:r>
            <a:r>
              <a:rPr altLang="fr-FR">
                <a:latin typeface="Arial" panose="020B0604020202020204" pitchFamily="34" charset="0"/>
                <a:cs typeface="Arial" panose="020B0604020202020204" pitchFamily="34" charset="0"/>
              </a:rPr>
              <a:t>… n’oubliez pas de dire que tous les échanges qui auront lieu durant le parcours devront rester confidentiels.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ChangeArrowheads="1" noTextEdit="1"/>
          </p:cNvSpPr>
          <p:nvPr>
            <p:ph type="sldImg"/>
          </p:nvPr>
        </p:nvSpPr>
        <p:spPr/>
      </p:sp>
      <p:sp>
        <p:nvSpPr>
          <p:cNvPr id="67587" name="Espace réservé des notes 2"/>
          <p:cNvSpPr txBox="1">
            <a:spLocks noGrp="1" noChangeArrowheads="1"/>
          </p:cNvSpPr>
          <p:nvPr>
            <p:ph type="body" idx="1"/>
          </p:nvPr>
        </p:nvSpPr>
        <p:spPr/>
        <p:txBody>
          <a:bodyPr/>
          <a:lstStyle/>
          <a:p>
            <a:pPr algn="just" eaLnBrk="1" hangingPunct="1"/>
            <a:r>
              <a:rPr altLang="fr-FR">
                <a:latin typeface="Arial" panose="020B0604020202020204" pitchFamily="34" charset="0"/>
                <a:cs typeface="Tahoma" panose="020B0604030504040204" pitchFamily="34" charset="0"/>
              </a:rPr>
              <a:t>Invitez maintenant le groupe à passer à un autre point : les émotions.</a:t>
            </a:r>
          </a:p>
          <a:p>
            <a:pPr algn="just" eaLnBrk="1" hangingPunct="1"/>
            <a:r>
              <a:rPr altLang="fr-FR">
                <a:latin typeface="Arial" panose="020B0604020202020204" pitchFamily="34" charset="0"/>
                <a:cs typeface="Tahoma" panose="020B0604030504040204" pitchFamily="34" charset="0"/>
              </a:rPr>
              <a:t>L’expérience émotionnelle (les différentes émotions que nous vivons au quotidien et notre façon de les gérer) est un des facteurs-clés du bien-être. Les émotions conditionnent en effet notre état mental et physique. Si l’on veut améliorer notre qualité de vie, il faut donc soutenir ce bien-être mental et physique dans le temps en le nourrissant d’émotions agréables – positives. </a:t>
            </a:r>
          </a:p>
          <a:p>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algn="r" eaLnBrk="1" hangingPunct="1">
              <a:spcBef>
                <a:spcPct val="0"/>
              </a:spcBef>
            </a:pPr>
            <a:fld id="{AD8FC67C-7047-4B66-9025-06B4C293A93D}" type="slidenum">
              <a:rPr lang="fr-FR" altLang="fr-FR">
                <a:latin typeface="Calibri" panose="020F0502020204030204" pitchFamily="34" charset="0"/>
              </a:rPr>
              <a:pPr algn="r" eaLnBrk="1" hangingPunct="1">
                <a:spcBef>
                  <a:spcPct val="0"/>
                </a:spcBef>
              </a:pPr>
              <a:t>21</a:t>
            </a:fld>
            <a:endParaRPr lang="fr-FR" altLang="fr-FR" sz="1000"/>
          </a:p>
        </p:txBody>
      </p:sp>
      <p:sp>
        <p:nvSpPr>
          <p:cNvPr id="69635"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69636"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Expliquer ce qu’est une émotion.</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Mais d’abord, « Qu’est-ce qu’une émotion ? Comment se manifeste t-elle ? ». </a:t>
            </a:r>
          </a:p>
          <a:p>
            <a:pPr algn="just" eaLnBrk="1" hangingPunct="1"/>
            <a:r>
              <a:rPr altLang="fr-FR">
                <a:latin typeface="Arial" panose="020B0604020202020204" pitchFamily="34" charset="0"/>
                <a:cs typeface="Tahoma" panose="020B0604030504040204" pitchFamily="34" charset="0"/>
              </a:rPr>
              <a:t>Certaines émotions sont ambigües et peuvent être à la fois « positives » (agréables) et « négatives » (désagréables) : recevoir un compliment peut vous rendre fier mais vous pouvez ressentir une certaine gêne, monter dans un manège à sensation peut vous faire peur et vous rendre heureux…</a:t>
            </a:r>
          </a:p>
          <a:p>
            <a:pPr algn="just" eaLnBrk="1" hangingPunct="1"/>
            <a:r>
              <a:rPr altLang="fr-FR">
                <a:latin typeface="Arial" panose="020B0604020202020204" pitchFamily="34" charset="0"/>
                <a:cs typeface="Tahoma" panose="020B0604030504040204" pitchFamily="34" charset="0"/>
              </a:rPr>
              <a:t>Expliquez que les émotions sont toujours une réponse à un stimulus. </a:t>
            </a:r>
          </a:p>
          <a:p>
            <a:pPr algn="just" eaLnBrk="1" hangingPunct="1"/>
            <a:r>
              <a:rPr altLang="fr-FR">
                <a:latin typeface="Arial" panose="020B0604020202020204" pitchFamily="34" charset="0"/>
                <a:cs typeface="Tahoma" panose="020B0604030504040204" pitchFamily="34" charset="0"/>
              </a:rPr>
              <a:t>Les émotions font le lien entre le stimulus, les manifestations physiologiques et la pensée =&gt; le sens que l’on donne à ce qui se passe.</a:t>
            </a:r>
          </a:p>
          <a:p>
            <a:pPr algn="just" eaLnBrk="1" hangingPunct="1"/>
            <a:r>
              <a:rPr altLang="fr-FR">
                <a:latin typeface="Arial" panose="020B0604020202020204" pitchFamily="34" charset="0"/>
                <a:cs typeface="Tahoma" panose="020B0604030504040204" pitchFamily="34" charset="0"/>
              </a:rPr>
              <a:t>L’émotion va engendrer un réaction (ne rien faire est une réaction aussi).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numéro de diapositiv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algn="r" hangingPunct="1">
              <a:spcBef>
                <a:spcPct val="0"/>
              </a:spcBef>
            </a:pPr>
            <a:fld id="{C9D9D859-0294-4986-B299-63907A70B853}" type="slidenum">
              <a:rPr lang="fr-FR" altLang="fr-FR">
                <a:latin typeface="Calibri" panose="020F0502020204030204" pitchFamily="34" charset="0"/>
              </a:rPr>
              <a:pPr algn="r" hangingPunct="1">
                <a:spcBef>
                  <a:spcPct val="0"/>
                </a:spcBef>
              </a:pPr>
              <a:t>22</a:t>
            </a:fld>
            <a:endParaRPr lang="fr-FR" altLang="fr-FR" sz="1000"/>
          </a:p>
        </p:txBody>
      </p:sp>
      <p:sp>
        <p:nvSpPr>
          <p:cNvPr id="71683" name="Espace réservé de l'image des diapositives 1"/>
          <p:cNvSpPr>
            <a:spLocks noGrp="1" noRot="1" noChangeAspect="1" noTextEdit="1"/>
          </p:cNvSpPr>
          <p:nvPr>
            <p:ph type="sldImg"/>
          </p:nvPr>
        </p:nvSpPr>
        <p:spPr>
          <a:xfrm>
            <a:off x="1371600" y="1143000"/>
            <a:ext cx="4114800" cy="3086100"/>
          </a:xfrm>
          <a:solidFill>
            <a:srgbClr val="4472C4"/>
          </a:solidFill>
          <a:ln w="25402">
            <a:solidFill>
              <a:srgbClr val="2F528F"/>
            </a:solidFill>
            <a:miter lim="800000"/>
            <a:headEnd/>
            <a:tailEnd/>
          </a:ln>
        </p:spPr>
      </p:sp>
      <p:sp>
        <p:nvSpPr>
          <p:cNvPr id="71684" name="Espace réservé des notes 2"/>
          <p:cNvSpPr txBox="1">
            <a:spLocks noGrp="1" noChangeArrowheads="1"/>
          </p:cNvSpPr>
          <p:nvPr>
            <p:ph type="body" sz="quarter" idx="1"/>
          </p:nvPr>
        </p:nvSpPr>
        <p:spPr>
          <a:xfrm>
            <a:off x="685800" y="4343400"/>
            <a:ext cx="5486400" cy="4208463"/>
          </a:xfrm>
        </p:spPr>
        <p:txBody>
          <a:bodyPr/>
          <a:lstStyle/>
          <a:p>
            <a:pPr algn="just"/>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Expliquer ce qu’est une émotion.</a:t>
            </a:r>
          </a:p>
          <a:p>
            <a:pPr algn="just"/>
            <a:endParaRPr altLang="fr-FR">
              <a:latin typeface="Arial" panose="020B0604020202020204" pitchFamily="34" charset="0"/>
              <a:cs typeface="Tahoma" panose="020B0604030504040204" pitchFamily="34" charset="0"/>
            </a:endParaRPr>
          </a:p>
          <a:p>
            <a:pPr algn="just"/>
            <a:r>
              <a:rPr altLang="fr-FR">
                <a:latin typeface="Arial" panose="020B0604020202020204" pitchFamily="34" charset="0"/>
                <a:cs typeface="Tahoma" panose="020B0604030504040204" pitchFamily="34" charset="0"/>
              </a:rPr>
              <a:t>1/ Stimulus : j’aperçois quelque chose, j’entends un bruit, un souvenir me revient…</a:t>
            </a:r>
          </a:p>
          <a:p>
            <a:pPr algn="just"/>
            <a:r>
              <a:rPr altLang="fr-FR">
                <a:latin typeface="Arial" panose="020B0604020202020204" pitchFamily="34" charset="0"/>
                <a:cs typeface="Tahoma" panose="020B0604030504040204" pitchFamily="34" charset="0"/>
              </a:rPr>
              <a:t>2 / Je ressens une émotion : mon état initial change, je ressens un danger, quelqu’un me donne le sourire, je ressens de la joie… et une réaction physiologique se produit : les battements de mon cœur s'accélèrent, j’ai la chair de poule, mon visage rougi, je ressens de la chaleur dans la poitrine…</a:t>
            </a:r>
          </a:p>
          <a:p>
            <a:pPr algn="just"/>
            <a:r>
              <a:rPr altLang="fr-FR">
                <a:latin typeface="Arial" panose="020B0604020202020204" pitchFamily="34" charset="0"/>
                <a:cs typeface="Tahoma" panose="020B0604030504040204" pitchFamily="34" charset="0"/>
              </a:rPr>
              <a:t>3/ Toutes ses sensations nous renseignent sur nos émotions : j’ai peur, je suis heureux…</a:t>
            </a:r>
          </a:p>
          <a:p>
            <a:pPr algn="just"/>
            <a:endParaRPr altLang="fr-FR">
              <a:latin typeface="Arial" panose="020B0604020202020204" pitchFamily="34" charset="0"/>
              <a:cs typeface="Tahoma" panose="020B0604030504040204" pitchFamily="34" charset="0"/>
            </a:endParaRPr>
          </a:p>
          <a:p>
            <a:pPr algn="just"/>
            <a:r>
              <a:rPr altLang="fr-FR">
                <a:latin typeface="Arial" panose="020B0604020202020204" pitchFamily="34" charset="0"/>
                <a:cs typeface="Tahoma" panose="020B0604030504040204" pitchFamily="34" charset="0"/>
              </a:rPr>
              <a:t>Les émotions sont propres à chacun et tout le monde n’aura pas la même émotion face à un stimulus. Les émotions sont nombreuses et complexes.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u numéro de diapositiv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algn="r" eaLnBrk="1" hangingPunct="1">
              <a:spcBef>
                <a:spcPct val="0"/>
              </a:spcBef>
            </a:pPr>
            <a:fld id="{3DE160ED-7A72-4873-8E7F-2B80DBDFF582}" type="slidenum">
              <a:rPr lang="fr-FR" altLang="fr-FR">
                <a:latin typeface="Calibri" panose="020F0502020204030204" pitchFamily="34" charset="0"/>
              </a:rPr>
              <a:pPr algn="r" eaLnBrk="1" hangingPunct="1">
                <a:spcBef>
                  <a:spcPct val="0"/>
                </a:spcBef>
              </a:pPr>
              <a:t>23</a:t>
            </a:fld>
            <a:endParaRPr lang="fr-FR" altLang="fr-FR" sz="1000"/>
          </a:p>
        </p:txBody>
      </p:sp>
      <p:sp>
        <p:nvSpPr>
          <p:cNvPr id="73731"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 name="Espace réservé des notes 2"/>
          <p:cNvSpPr txBox="1">
            <a:spLocks noGrp="1"/>
          </p:cNvSpPr>
          <p:nvPr>
            <p:ph type="body" sz="quarter" idx="1"/>
          </p:nvPr>
        </p:nvSpPr>
        <p:spPr>
          <a:xfrm>
            <a:off x="685800" y="4343400"/>
            <a:ext cx="5486400" cy="4208463"/>
          </a:xfrm>
        </p:spPr>
        <p:txBody>
          <a:bodyPr>
            <a:noAutofit/>
          </a:bodyPr>
          <a:lstStyle/>
          <a:p>
            <a:pPr algn="just" eaLnBrk="1" fontAlgn="auto" hangingPunct="1">
              <a:spcAft>
                <a:spcPts val="0"/>
              </a:spcAft>
              <a:defRPr/>
            </a:pPr>
            <a:r>
              <a:rPr u="sng" dirty="0"/>
              <a:t>Objectif</a:t>
            </a:r>
            <a:r>
              <a:rPr dirty="0"/>
              <a:t> : Faciliter l’appropriation de la définition des émotions et de leurs composantes physiologiques et psychiques.</a:t>
            </a:r>
          </a:p>
          <a:p>
            <a:pPr algn="just" eaLnBrk="1" fontAlgn="auto" hangingPunct="1">
              <a:spcAft>
                <a:spcPts val="0"/>
              </a:spcAft>
              <a:defRPr/>
            </a:pPr>
            <a:endParaRPr dirty="0"/>
          </a:p>
          <a:p>
            <a:pPr algn="just" eaLnBrk="1" fontAlgn="auto" hangingPunct="1">
              <a:spcAft>
                <a:spcPts val="0"/>
              </a:spcAft>
              <a:defRPr/>
            </a:pPr>
            <a:r>
              <a:rPr dirty="0"/>
              <a:t>Donnez l’exemple d’un film d’horreur, demandez aux participants de citer des exemples de réactions physiologiques (ex : souffle coupé, poils hérissés…), d’émotions ressenties (peur, stress) et les actions qu’ils vont mettre en place (se cacher les yeux dans les moments intenses, sortir de la pièce, hurler…). Ensuite, demandez aux participants de se mettre par deux et donnez à chaque binôme une situation «stimulus » :</a:t>
            </a:r>
          </a:p>
          <a:p>
            <a:pPr marL="171450" indent="-171450" algn="just" eaLnBrk="1" fontAlgn="auto" hangingPunct="1">
              <a:spcAft>
                <a:spcPts val="0"/>
              </a:spcAft>
              <a:buFont typeface="Arial" panose="020B0604020202020204" pitchFamily="34" charset="0"/>
              <a:buChar char="•"/>
              <a:defRPr/>
            </a:pPr>
            <a:r>
              <a:rPr dirty="0"/>
              <a:t>guichet qui ferme alors que vous avez attendu 20 minutes,  </a:t>
            </a:r>
          </a:p>
          <a:p>
            <a:pPr marL="171450" indent="-171450" algn="just" eaLnBrk="1" fontAlgn="auto" hangingPunct="1">
              <a:spcAft>
                <a:spcPts val="0"/>
              </a:spcAft>
              <a:buFont typeface="Arial" panose="020B0604020202020204" pitchFamily="34" charset="0"/>
              <a:buChar char="•"/>
              <a:defRPr/>
            </a:pPr>
            <a:r>
              <a:rPr dirty="0"/>
              <a:t>votre petite fille / petit fils vous dit qu’elle vous aime plus que tout au monde, </a:t>
            </a:r>
          </a:p>
          <a:p>
            <a:pPr marL="171450" indent="-171450" algn="just" eaLnBrk="1" fontAlgn="auto" hangingPunct="1">
              <a:spcAft>
                <a:spcPts val="0"/>
              </a:spcAft>
              <a:buFont typeface="Arial" panose="020B0604020202020204" pitchFamily="34" charset="0"/>
              <a:buChar char="•"/>
              <a:defRPr/>
            </a:pPr>
            <a:r>
              <a:rPr dirty="0"/>
              <a:t>votre téléphone sonne, c’est le 10</a:t>
            </a:r>
            <a:r>
              <a:rPr baseline="30000" dirty="0"/>
              <a:t>ème</a:t>
            </a:r>
            <a:r>
              <a:rPr dirty="0"/>
              <a:t> appel commercial de la matinée, </a:t>
            </a:r>
          </a:p>
          <a:p>
            <a:pPr marL="171450" indent="-171450" algn="just" eaLnBrk="1" fontAlgn="auto" hangingPunct="1">
              <a:spcAft>
                <a:spcPts val="0"/>
              </a:spcAft>
              <a:buFont typeface="Arial" panose="020B0604020202020204" pitchFamily="34" charset="0"/>
              <a:buChar char="•"/>
              <a:defRPr/>
            </a:pPr>
            <a:r>
              <a:rPr dirty="0"/>
              <a:t>une de vos chansons préférées passe à la radio, </a:t>
            </a:r>
          </a:p>
          <a:p>
            <a:pPr marL="171450" indent="-171450" algn="just" eaLnBrk="1" fontAlgn="auto" hangingPunct="1">
              <a:spcAft>
                <a:spcPts val="0"/>
              </a:spcAft>
              <a:buFont typeface="Arial" panose="020B0604020202020204" pitchFamily="34" charset="0"/>
              <a:buChar char="•"/>
              <a:defRPr/>
            </a:pPr>
            <a:r>
              <a:rPr dirty="0"/>
              <a:t>vous allez prendre la parole en public et le trac vous prend.</a:t>
            </a:r>
          </a:p>
          <a:p>
            <a:pPr algn="just" eaLnBrk="1" fontAlgn="auto" hangingPunct="1">
              <a:spcAft>
                <a:spcPts val="0"/>
              </a:spcAft>
              <a:defRPr/>
            </a:pPr>
            <a:r>
              <a:rPr dirty="0"/>
              <a:t>En 3 minutes, chaque binôme doit identifier les réactions physiologiques, les émotions qu’il peut ressentir et l’action qu’il va mettre en place dans cette situation. </a:t>
            </a:r>
          </a:p>
          <a:p>
            <a:pPr algn="just" eaLnBrk="1" fontAlgn="auto" hangingPunct="1">
              <a:spcAft>
                <a:spcPts val="0"/>
              </a:spcAft>
              <a:defRPr/>
            </a:pPr>
            <a:r>
              <a:rPr dirty="0"/>
              <a:t>Inscrivez les productions des binômes au </a:t>
            </a:r>
            <a:r>
              <a:rPr dirty="0" err="1"/>
              <a:t>paperboard</a:t>
            </a:r>
            <a:r>
              <a:rPr dirty="0"/>
              <a:t> en répartissant les éléments en 3 catégories : « réactions physiologiques », « émotions » et « actions »</a:t>
            </a:r>
          </a:p>
          <a:p>
            <a:pPr algn="just" eaLnBrk="1" fontAlgn="auto" hangingPunct="1">
              <a:spcAft>
                <a:spcPts val="0"/>
              </a:spcAft>
              <a:defRPr/>
            </a:pPr>
            <a:r>
              <a:rPr dirty="0"/>
              <a:t>Faîtes constater la variété des actions, des émotions , des réactions physiologiques et interrogez sur les différences de vécu.</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75779"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Présenter l’évolution des émotions au cours de l’évolution.</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Expliquez le rôle central des émotions tout au long de l’évolution et de l’histoire humaine. Les émotions sont un puissant facteur de survie et ont joué un rôle dans l’évolution de l’espèce</a:t>
            </a:r>
          </a:p>
          <a:p>
            <a:pPr algn="just" eaLnBrk="1" hangingPunct="1"/>
            <a:r>
              <a:rPr altLang="fr-FR">
                <a:latin typeface="Arial" panose="020B0604020202020204" pitchFamily="34" charset="0"/>
                <a:cs typeface="Tahoma" panose="020B0604030504040204" pitchFamily="34" charset="0"/>
              </a:rPr>
              <a:t>Les premières émotions sont très en lien avec les besoins du corps. Le nouveau né exprime 3 émotions : désespoir, excitation, plaisir. Les émotions se développent ensuite en fonction des interactions avec l’environnement et en résonnance avec les expériences antérieures : au désespoir peuvent s'ajouter la peur, la colère… et au plaisir peuvent s’ajouter la joie, l’affection… Les émotions se précisent avec l’acquisition du langage.</a:t>
            </a:r>
          </a:p>
          <a:p>
            <a:pPr algn="just" eaLnBrk="1" hangingPunct="1"/>
            <a:r>
              <a:rPr altLang="fr-FR">
                <a:latin typeface="Arial" panose="020B0604020202020204" pitchFamily="34" charset="0"/>
                <a:cs typeface="Tahoma" panose="020B0604030504040204" pitchFamily="34" charset="0"/>
              </a:rPr>
              <a:t>Il est essentiel de pouvoir retranscrire ses émotions par des mots et d’en parler. Cela se fait naturellement au sein des familles mais c’est abordé également auprès des plus jeunes en école maternelle. Connaître et reconnaître ses émotions permet de mieux gérer ses comportements.</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Le lien entre les émotions et le stress sera fait dans la prochaine étape de Cap Bien-être. Nous verrons par ailleurs que la survie est aujourd’hui essentiellement associée au stress.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ChangeArrowheads="1" noTextEdit="1"/>
          </p:cNvSpPr>
          <p:nvPr>
            <p:ph type="sldImg"/>
          </p:nvPr>
        </p:nvSpPr>
        <p:spPr/>
      </p:sp>
      <p:sp>
        <p:nvSpPr>
          <p:cNvPr id="77827" name="Espace réservé des notes 2"/>
          <p:cNvSpPr txBox="1">
            <a:spLocks noGrp="1" noChangeArrowheads="1"/>
          </p:cNvSpPr>
          <p:nvPr>
            <p:ph type="body" idx="1"/>
          </p:nvPr>
        </p:nvSpPr>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Faire comprendre en quoi les émotions influencent la santé.</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Proposez maintenant au groupe d’aborder un autre point : les liens entre émotions et santé.</a:t>
            </a:r>
          </a:p>
          <a:p>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63492"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defRPr/>
            </a:pPr>
            <a:r>
              <a:rPr altLang="fr-FR" dirty="0">
                <a:latin typeface="Arial" panose="020B0604020202020204" pitchFamily="34" charset="0"/>
                <a:cs typeface="Arial" panose="020B0604020202020204" pitchFamily="34" charset="0"/>
              </a:rPr>
              <a:t>Les émotions ont deux façons d’influencer le fonctionnement de l'organisme et la santé : </a:t>
            </a:r>
            <a:endParaRPr altLang="fr-FR" sz="800" dirty="0">
              <a:latin typeface="Arial" panose="020B0604020202020204" pitchFamily="34" charset="0"/>
              <a:cs typeface="Arial" panose="020B0604020202020204" pitchFamily="34" charset="0"/>
            </a:endParaRPr>
          </a:p>
          <a:p>
            <a:pPr algn="just" eaLnBrk="1" hangingPunct="1">
              <a:defRPr/>
            </a:pPr>
            <a:r>
              <a:rPr altLang="fr-FR" dirty="0">
                <a:latin typeface="Arial" panose="020B0604020202020204" pitchFamily="34" charset="0"/>
                <a:cs typeface="Arial" panose="020B0604020202020204" pitchFamily="34" charset="0"/>
              </a:rPr>
              <a:t>1/ </a:t>
            </a:r>
            <a:r>
              <a:rPr altLang="fr-FR" b="1" dirty="0">
                <a:latin typeface="Arial" panose="020B0604020202020204" pitchFamily="34" charset="0"/>
                <a:cs typeface="Arial" panose="020B0604020202020204" pitchFamily="34" charset="0"/>
              </a:rPr>
              <a:t>directement </a:t>
            </a:r>
            <a:r>
              <a:rPr altLang="fr-FR" dirty="0">
                <a:latin typeface="Arial" panose="020B0604020202020204" pitchFamily="34" charset="0"/>
                <a:cs typeface="Arial" panose="020B0604020202020204" pitchFamily="34" charset="0"/>
              </a:rPr>
              <a:t>car les hormones ont des effets sur les organes et le psychisme.</a:t>
            </a:r>
          </a:p>
          <a:p>
            <a:pPr algn="just" eaLnBrk="1" hangingPunct="1">
              <a:defRPr/>
            </a:pPr>
            <a:r>
              <a:rPr altLang="fr-FR" dirty="0">
                <a:latin typeface="Arial" panose="020B0604020202020204" pitchFamily="34" charset="0"/>
                <a:cs typeface="Arial" panose="020B0604020202020204" pitchFamily="34" charset="0"/>
              </a:rPr>
              <a:t>La répétition d’émotions négatives (douloureuses, difficiles, désagréables) qui mettent l’organisme en « surchauffe » a des effets négatifs sur la santé de façon directe, de même que le fait de refouler, de taire ses émotions.</a:t>
            </a:r>
          </a:p>
          <a:p>
            <a:pPr algn="just" eaLnBrk="1" hangingPunct="1">
              <a:defRPr/>
            </a:pPr>
            <a:r>
              <a:rPr altLang="fr-FR" dirty="0">
                <a:latin typeface="Arial" panose="020B0604020202020204" pitchFamily="34" charset="0"/>
                <a:cs typeface="Arial" panose="020B0604020202020204" pitchFamily="34" charset="0"/>
              </a:rPr>
              <a:t>Les émotions positives (agréables, apaisantes) ont, au contraire, un effet positif sur la santé.</a:t>
            </a:r>
          </a:p>
          <a:p>
            <a:pPr algn="just" eaLnBrk="1" hangingPunct="1">
              <a:defRPr/>
            </a:pPr>
            <a:endParaRPr altLang="fr-FR" dirty="0">
              <a:latin typeface="Arial" panose="020B0604020202020204" pitchFamily="34" charset="0"/>
              <a:cs typeface="Arial" panose="020B0604020202020204" pitchFamily="34" charset="0"/>
            </a:endParaRPr>
          </a:p>
          <a:p>
            <a:pPr algn="just" eaLnBrk="1" hangingPunct="1">
              <a:defRPr/>
            </a:pPr>
            <a:r>
              <a:rPr altLang="fr-FR" dirty="0">
                <a:latin typeface="Arial" panose="020B0604020202020204" pitchFamily="34" charset="0"/>
                <a:cs typeface="Arial" panose="020B0604020202020204" pitchFamily="34" charset="0"/>
              </a:rPr>
              <a:t>Les émotions négatives seront vues de façon plus précise lors de l’étape 2 et les émotions positives seront vues lors des étapes 3 et 4.</a:t>
            </a:r>
          </a:p>
          <a:p>
            <a:pPr algn="just" eaLnBrk="1" hangingPunct="1">
              <a:defRPr/>
            </a:pPr>
            <a:endParaRPr altLang="fr-FR" dirty="0">
              <a:latin typeface="Arial" panose="020B0604020202020204" pitchFamily="34" charset="0"/>
              <a:cs typeface="Arial" panose="020B0604020202020204" pitchFamily="34" charset="0"/>
            </a:endParaRPr>
          </a:p>
          <a:p>
            <a:pPr algn="just" eaLnBrk="1" hangingPunct="1">
              <a:defRPr/>
            </a:pPr>
            <a:r>
              <a:rPr altLang="fr-FR" dirty="0">
                <a:latin typeface="Arial" panose="020B0604020202020204" pitchFamily="34" charset="0"/>
                <a:cs typeface="Arial" panose="020B0604020202020204" pitchFamily="34" charset="0"/>
              </a:rPr>
              <a:t>Complément d'information </a:t>
            </a:r>
          </a:p>
          <a:p>
            <a:pPr algn="just" eaLnBrk="1" hangingPunct="1">
              <a:defRPr/>
            </a:pPr>
            <a:r>
              <a:rPr altLang="fr-FR" dirty="0">
                <a:latin typeface="Arial" panose="020B0604020202020204" pitchFamily="34" charset="0"/>
                <a:cs typeface="Arial" panose="020B0604020202020204" pitchFamily="34" charset="0"/>
              </a:rPr>
              <a:t>De façon générale, les émotions sont classées en fonction :</a:t>
            </a:r>
          </a:p>
          <a:p>
            <a:pPr marL="171450" indent="-171450" algn="just" eaLnBrk="1" hangingPunct="1">
              <a:buFontTx/>
              <a:buChar char="-"/>
              <a:defRPr/>
            </a:pPr>
            <a:r>
              <a:rPr altLang="fr-FR" dirty="0">
                <a:latin typeface="Arial" panose="020B0604020202020204" pitchFamily="34" charset="0"/>
                <a:cs typeface="Arial" panose="020B0604020202020204" pitchFamily="34" charset="0"/>
              </a:rPr>
              <a:t>du caractère plaisant ou déplaisant de l’émotion : elle peut être ressentie de façon positive (ex : joie) ou négative (ex : tristesse),</a:t>
            </a:r>
          </a:p>
          <a:p>
            <a:pPr marL="171450" indent="-171450" algn="just" eaLnBrk="1" hangingPunct="1">
              <a:buFontTx/>
              <a:buChar char="-"/>
              <a:defRPr/>
            </a:pPr>
            <a:r>
              <a:rPr altLang="fr-FR" dirty="0">
                <a:latin typeface="Arial" panose="020B0604020202020204" pitchFamily="34" charset="0"/>
                <a:cs typeface="Arial" panose="020B0604020202020204" pitchFamily="34" charset="0"/>
              </a:rPr>
              <a:t>du niveau d’intensité (excitation) de l’émotion : elle peut avoir une intensité faible (ex : contrariété) ou importante (ex : colère).</a:t>
            </a:r>
          </a:p>
          <a:p>
            <a:pPr algn="just" eaLnBrk="1" hangingPunct="1">
              <a:defRPr/>
            </a:pPr>
            <a:r>
              <a:rPr altLang="fr-FR" dirty="0">
                <a:latin typeface="Arial" panose="020B0604020202020204" pitchFamily="34" charset="0"/>
                <a:cs typeface="Arial" panose="020B0604020202020204" pitchFamily="34" charset="0"/>
              </a:rPr>
              <a:t>Chaque émotion possède ainsi un caractère plaisant ou déplaisant et une certaine intensité faible ou forte. </a:t>
            </a:r>
          </a:p>
          <a:p>
            <a:pPr algn="just" eaLnBrk="1" hangingPunct="1">
              <a:defRPr/>
            </a:pPr>
            <a:endParaRPr altLang="fr-FR" dirty="0">
              <a:latin typeface="Arial" panose="020B0604020202020204" pitchFamily="34" charset="0"/>
              <a:cs typeface="Arial" panose="020B0604020202020204" pitchFamily="34" charset="0"/>
            </a:endParaRPr>
          </a:p>
          <a:p>
            <a:pPr algn="just" eaLnBrk="1" hangingPunct="1">
              <a:defRPr/>
            </a:pPr>
            <a:endParaRPr altLang="fr-FR" dirty="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81923"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Arial" panose="020B0604020202020204" pitchFamily="34" charset="0"/>
              </a:rPr>
              <a:t>2/ </a:t>
            </a:r>
            <a:r>
              <a:rPr altLang="fr-FR" b="1">
                <a:latin typeface="Arial" panose="020B0604020202020204" pitchFamily="34" charset="0"/>
                <a:cs typeface="Arial" panose="020B0604020202020204" pitchFamily="34" charset="0"/>
              </a:rPr>
              <a:t>indirectement</a:t>
            </a:r>
            <a:r>
              <a:rPr altLang="fr-FR">
                <a:latin typeface="Arial" panose="020B0604020202020204" pitchFamily="34" charset="0"/>
                <a:cs typeface="Arial" panose="020B0604020202020204" pitchFamily="34" charset="0"/>
              </a:rPr>
              <a:t> car elles influencent notre comportement et notre prise de décision : elles peuvent nous amener à modifier notre alimentation, notre prise de risque (la joie peut m’amener à prendre des décisions complexes plus rapidement), à nous rendre plus fragiles aux addictions (ex : je fume plus si je suis stressé)…</a:t>
            </a:r>
          </a:p>
          <a:p>
            <a:pPr algn="just" eaLnBrk="1" hangingPunct="1"/>
            <a:endParaRPr altLang="fr-FR">
              <a:latin typeface="Arial" panose="020B0604020202020204" pitchFamily="34" charset="0"/>
              <a:cs typeface="Arial" panose="020B0604020202020204" pitchFamily="34" charset="0"/>
            </a:endParaRPr>
          </a:p>
          <a:p>
            <a:pPr algn="just" eaLnBrk="1" hangingPunct="1"/>
            <a:r>
              <a:rPr altLang="fr-FR">
                <a:latin typeface="Arial" panose="020B0604020202020204" pitchFamily="34" charset="0"/>
                <a:cs typeface="Arial" panose="020B0604020202020204" pitchFamily="34" charset="0"/>
              </a:rPr>
              <a:t>Les émotions jouent sur les choix de vie et nos comportements de la vie quotidienne =&gt; influence sur la santé.</a:t>
            </a:r>
          </a:p>
          <a:p>
            <a:pPr algn="just" eaLnBrk="1" hangingPunct="1">
              <a:spcBef>
                <a:spcPct val="0"/>
              </a:spcBef>
            </a:pPr>
            <a:r>
              <a:rPr altLang="fr-FR">
                <a:latin typeface="Arial" panose="020B0604020202020204" pitchFamily="34" charset="0"/>
                <a:cs typeface="Arial" panose="020B0604020202020204" pitchFamily="34" charset="0"/>
              </a:rPr>
              <a:t>La </a:t>
            </a:r>
            <a:r>
              <a:rPr altLang="fr-FR" i="1">
                <a:solidFill>
                  <a:srgbClr val="00B050"/>
                </a:solidFill>
                <a:latin typeface="Arial" panose="020B0604020202020204" pitchFamily="34" charset="0"/>
                <a:cs typeface="Arial" panose="020B0604020202020204" pitchFamily="34" charset="0"/>
              </a:rPr>
              <a:t>JOIE </a:t>
            </a:r>
            <a:r>
              <a:rPr altLang="fr-FR">
                <a:latin typeface="Arial" panose="020B0604020202020204" pitchFamily="34" charset="0"/>
                <a:cs typeface="Arial" panose="020B0604020202020204" pitchFamily="34" charset="0"/>
              </a:rPr>
              <a:t>ou la </a:t>
            </a:r>
            <a:r>
              <a:rPr altLang="fr-FR" i="1">
                <a:solidFill>
                  <a:srgbClr val="7030A0"/>
                </a:solidFill>
                <a:latin typeface="Arial" panose="020B0604020202020204" pitchFamily="34" charset="0"/>
                <a:cs typeface="Arial" panose="020B0604020202020204" pitchFamily="34" charset="0"/>
              </a:rPr>
              <a:t>TRISTESSE</a:t>
            </a:r>
            <a:r>
              <a:rPr altLang="fr-FR">
                <a:latin typeface="Arial" panose="020B0604020202020204" pitchFamily="34" charset="0"/>
                <a:cs typeface="Arial" panose="020B0604020202020204" pitchFamily="34" charset="0"/>
              </a:rPr>
              <a:t> peuvent influencer notre alimentation (la tristesse me fera manger moins… ou plus), notre pratique de l’activité physique (la joie me donnera plus d’entrain pour faire mes exercices physiques).</a:t>
            </a:r>
          </a:p>
          <a:p>
            <a:pPr algn="just" eaLnBrk="1" hangingPunct="1">
              <a:spcBef>
                <a:spcPct val="0"/>
              </a:spcBef>
            </a:pPr>
            <a:r>
              <a:rPr altLang="fr-FR">
                <a:latin typeface="Arial" panose="020B0604020202020204" pitchFamily="34" charset="0"/>
                <a:cs typeface="Arial" panose="020B0604020202020204" pitchFamily="34" charset="0"/>
              </a:rPr>
              <a:t>La </a:t>
            </a:r>
            <a:r>
              <a:rPr altLang="fr-FR" i="1">
                <a:solidFill>
                  <a:srgbClr val="7030A0"/>
                </a:solidFill>
                <a:latin typeface="Arial" panose="020B0604020202020204" pitchFamily="34" charset="0"/>
                <a:cs typeface="Arial" panose="020B0604020202020204" pitchFamily="34" charset="0"/>
              </a:rPr>
              <a:t>MEFIANCE</a:t>
            </a:r>
            <a:r>
              <a:rPr altLang="fr-FR">
                <a:solidFill>
                  <a:srgbClr val="7030A0"/>
                </a:solidFill>
                <a:latin typeface="Arial" panose="020B0604020202020204" pitchFamily="34" charset="0"/>
                <a:cs typeface="Arial" panose="020B0604020202020204" pitchFamily="34" charset="0"/>
              </a:rPr>
              <a:t> </a:t>
            </a:r>
            <a:r>
              <a:rPr altLang="fr-FR">
                <a:latin typeface="Arial" panose="020B0604020202020204" pitchFamily="34" charset="0"/>
                <a:cs typeface="Arial" panose="020B0604020202020204" pitchFamily="34" charset="0"/>
              </a:rPr>
              <a:t>ou la </a:t>
            </a:r>
            <a:r>
              <a:rPr altLang="fr-FR" i="1">
                <a:solidFill>
                  <a:srgbClr val="00B050"/>
                </a:solidFill>
                <a:latin typeface="Arial" panose="020B0604020202020204" pitchFamily="34" charset="0"/>
                <a:cs typeface="Arial" panose="020B0604020202020204" pitchFamily="34" charset="0"/>
              </a:rPr>
              <a:t>BIENVEILLANCE</a:t>
            </a:r>
            <a:r>
              <a:rPr altLang="fr-FR">
                <a:latin typeface="Arial" panose="020B0604020202020204" pitchFamily="34" charset="0"/>
                <a:cs typeface="Arial" panose="020B0604020202020204" pitchFamily="34" charset="0"/>
              </a:rPr>
              <a:t> peuvent exercer une influence sur</a:t>
            </a:r>
            <a:r>
              <a:rPr altLang="fr-FR">
                <a:latin typeface="Calibri" panose="020F0502020204030204" pitchFamily="34" charset="0"/>
                <a:cs typeface="Tahoma" panose="020B0604030504040204" pitchFamily="34" charset="0"/>
              </a:rPr>
              <a:t> </a:t>
            </a:r>
            <a:r>
              <a:rPr altLang="fr-FR">
                <a:latin typeface="Arial" panose="020B0604020202020204" pitchFamily="34" charset="0"/>
                <a:cs typeface="Arial" panose="020B0604020202020204" pitchFamily="34" charset="0"/>
              </a:rPr>
              <a:t>notre vie sociale (les émotions négatives exacerbées peuvent entraîner de la méfiance envers les autres : je peux me refermer sur moi-même).</a:t>
            </a:r>
          </a:p>
          <a:p>
            <a:pPr algn="just" eaLnBrk="1" hangingPunct="1">
              <a:spcBef>
                <a:spcPct val="0"/>
              </a:spcBef>
            </a:pPr>
            <a:r>
              <a:rPr altLang="fr-FR">
                <a:latin typeface="Arial" panose="020B0604020202020204" pitchFamily="34" charset="0"/>
                <a:cs typeface="Arial" panose="020B0604020202020204" pitchFamily="34" charset="0"/>
              </a:rPr>
              <a:t>L</a:t>
            </a:r>
            <a:r>
              <a:rPr altLang="fr-FR">
                <a:latin typeface="Calibri" panose="020F0502020204030204" pitchFamily="34" charset="0"/>
                <a:cs typeface="Tahoma" panose="020B0604030504040204" pitchFamily="34" charset="0"/>
              </a:rPr>
              <a:t>’</a:t>
            </a:r>
            <a:r>
              <a:rPr altLang="fr-FR" i="1">
                <a:solidFill>
                  <a:srgbClr val="00B050"/>
                </a:solidFill>
                <a:latin typeface="AR CHRISTY" pitchFamily="2" charset="0"/>
                <a:cs typeface="Tahoma" panose="020B0604030504040204" pitchFamily="34" charset="0"/>
              </a:rPr>
              <a:t>ESPOIR</a:t>
            </a:r>
            <a:r>
              <a:rPr altLang="fr-FR">
                <a:latin typeface="Calibri" panose="020F0502020204030204" pitchFamily="34" charset="0"/>
                <a:cs typeface="Tahoma" panose="020B0604030504040204" pitchFamily="34" charset="0"/>
              </a:rPr>
              <a:t> </a:t>
            </a:r>
            <a:r>
              <a:rPr altLang="fr-FR">
                <a:latin typeface="Arial" panose="020B0604020202020204" pitchFamily="34" charset="0"/>
                <a:cs typeface="Arial" panose="020B0604020202020204" pitchFamily="34" charset="0"/>
              </a:rPr>
              <a:t>ou le </a:t>
            </a:r>
            <a:r>
              <a:rPr altLang="fr-FR" i="1">
                <a:solidFill>
                  <a:srgbClr val="7030A0"/>
                </a:solidFill>
                <a:latin typeface="AR CHRISTY" pitchFamily="2" charset="0"/>
                <a:cs typeface="Tahoma" panose="020B0604030504040204" pitchFamily="34" charset="0"/>
              </a:rPr>
              <a:t>DESESPOIR</a:t>
            </a:r>
            <a:r>
              <a:rPr altLang="fr-FR">
                <a:solidFill>
                  <a:srgbClr val="7030A0"/>
                </a:solidFill>
                <a:latin typeface="Calibri" panose="020F0502020204030204" pitchFamily="34" charset="0"/>
                <a:cs typeface="Tahoma" panose="020B0604030504040204" pitchFamily="34" charset="0"/>
              </a:rPr>
              <a:t> </a:t>
            </a:r>
            <a:r>
              <a:rPr altLang="fr-FR">
                <a:solidFill>
                  <a:schemeClr val="tx1"/>
                </a:solidFill>
                <a:latin typeface="Arial" panose="020B0604020202020204" pitchFamily="34" charset="0"/>
                <a:cs typeface="Arial" panose="020B0604020202020204" pitchFamily="34" charset="0"/>
              </a:rPr>
              <a:t>peuvent influencer notre </a:t>
            </a:r>
            <a:r>
              <a:rPr altLang="fr-FR">
                <a:latin typeface="Arial" panose="020B0604020202020204" pitchFamily="34" charset="0"/>
                <a:cs typeface="Arial" panose="020B0604020202020204" pitchFamily="34" charset="0"/>
              </a:rPr>
              <a:t>recours aux soins (je vais plus facilement consulter le médecin, prendre mon traitement si mes émotions sont dans le registre de l’espoir :  je le fais car ça peut fonctionner sur mon état).</a:t>
            </a:r>
          </a:p>
          <a:p>
            <a:pPr algn="just"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83971" name="Espace réservé des notes 2"/>
          <p:cNvSpPr txBox="1">
            <a:spLocks noGrp="1" noChangeArrowheads="1"/>
          </p:cNvSpPr>
          <p:nvPr>
            <p:ph type="body" sz="quarter" idx="1"/>
          </p:nvPr>
        </p:nvSpPr>
        <p:spPr>
          <a:xfrm>
            <a:off x="652463" y="4332288"/>
            <a:ext cx="5486400" cy="4208462"/>
          </a:xfrm>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Présenter le lien entre qualité de vie, bien-être et santé.</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L’influence des émotions sur la santé peut être bénéfique comme elle peut être négative. </a:t>
            </a:r>
          </a:p>
          <a:p>
            <a:pPr algn="just" eaLnBrk="1" hangingPunct="1"/>
            <a:r>
              <a:rPr altLang="fr-FR">
                <a:latin typeface="Arial" panose="020B0604020202020204" pitchFamily="34" charset="0"/>
                <a:cs typeface="Arial" panose="020B0604020202020204" pitchFamily="34" charset="0"/>
              </a:rPr>
              <a:t>Notre façon de réagir aux événements de vie, de vivre et de gérer nos émotions influence notre santé.</a:t>
            </a:r>
          </a:p>
          <a:p>
            <a:pPr algn="just" eaLnBrk="1" hangingPunct="1"/>
            <a:r>
              <a:rPr altLang="fr-FR">
                <a:latin typeface="Arial" panose="020B0604020202020204" pitchFamily="34" charset="0"/>
                <a:cs typeface="Tahoma" panose="020B0604030504040204" pitchFamily="34" charset="0"/>
              </a:rPr>
              <a:t>Nous reverrons ces éléments dans les étapes suivantes.</a:t>
            </a:r>
          </a:p>
          <a:p>
            <a:pPr algn="just"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 name="Espace réservé des notes 2"/>
          <p:cNvSpPr txBox="1">
            <a:spLocks noGrp="1"/>
          </p:cNvSpPr>
          <p:nvPr>
            <p:ph type="body" sz="quarter" idx="1"/>
          </p:nvPr>
        </p:nvSpPr>
        <p:spPr>
          <a:xfrm>
            <a:off x="685800" y="4343400"/>
            <a:ext cx="5486400" cy="4208463"/>
          </a:xfrm>
        </p:spPr>
        <p:txBody>
          <a:bodyPr>
            <a:noAutofit/>
          </a:bodyPr>
          <a:lstStyle/>
          <a:p>
            <a:pPr algn="just" eaLnBrk="1" fontAlgn="auto" hangingPunct="1">
              <a:spcAft>
                <a:spcPts val="0"/>
              </a:spcAft>
              <a:defRPr/>
            </a:pPr>
            <a:r>
              <a:rPr b="1" dirty="0"/>
              <a:t>Animation optionnelle ! Si vous manquez de temps, il est possible d’aller directement à la diapo « Point d’étape 1 ».</a:t>
            </a:r>
          </a:p>
          <a:p>
            <a:pPr algn="just" eaLnBrk="1" fontAlgn="auto" hangingPunct="1">
              <a:spcAft>
                <a:spcPts val="0"/>
              </a:spcAft>
              <a:defRPr/>
            </a:pPr>
            <a:r>
              <a:rPr u="sng" dirty="0"/>
              <a:t>Objectif</a:t>
            </a:r>
            <a:r>
              <a:rPr dirty="0"/>
              <a:t> :  Montrer que l’on peut agir sur sa façon de gérer les émotions.</a:t>
            </a:r>
            <a:endParaRPr sz="800" u="sng" dirty="0"/>
          </a:p>
          <a:p>
            <a:pPr algn="just" eaLnBrk="1" fontAlgn="auto" hangingPunct="1">
              <a:spcAft>
                <a:spcPts val="0"/>
              </a:spcAft>
              <a:defRPr/>
            </a:pPr>
            <a:r>
              <a:rPr u="sng" dirty="0"/>
              <a:t>Exercice de la ligne</a:t>
            </a:r>
            <a:r>
              <a:rPr dirty="0"/>
              <a:t> : l’exercice consiste à regrouper tout le monde au milieu de la salle sur une ligne imaginaire qui va d’un mur à l’autre. Un mur représente l’avis « Tout à fait d’accord » et le mur opposé représente « Pas du tout d’accord ».  Dès que vous énoncerez une phrase, chaque participant devra se rendre du côté du mur qui correspond le plus à son opinion. Chacun explique son choix, les participants peuvent changer de place en fonction des arguments énoncés par les autres. </a:t>
            </a:r>
          </a:p>
          <a:p>
            <a:pPr algn="just" eaLnBrk="1" fontAlgn="auto" hangingPunct="1">
              <a:spcAft>
                <a:spcPts val="0"/>
              </a:spcAft>
              <a:defRPr/>
            </a:pPr>
            <a:r>
              <a:rPr dirty="0"/>
              <a:t>Enoncez la première affirmation : «Nous sommes tous les jours confrontés à nos émotions ». Une fois que tout le monde s’est mis en place selon son propre avis, demandez si les participants souhaitent argumenter leur choix puis faîtes une synthèse.</a:t>
            </a:r>
          </a:p>
          <a:p>
            <a:pPr algn="just" eaLnBrk="1" fontAlgn="auto" hangingPunct="1">
              <a:spcAft>
                <a:spcPts val="0"/>
              </a:spcAft>
              <a:defRPr/>
            </a:pPr>
            <a:r>
              <a:rPr dirty="0"/>
              <a:t>Autres affirmations :</a:t>
            </a:r>
          </a:p>
          <a:p>
            <a:pPr marL="171450" indent="-171450" algn="just" eaLnBrk="1" fontAlgn="auto" hangingPunct="1">
              <a:spcAft>
                <a:spcPts val="0"/>
              </a:spcAft>
              <a:buSzPct val="100000"/>
              <a:buFontTx/>
              <a:buChar char="-"/>
              <a:tabLst>
                <a:tab pos="0" algn="l"/>
                <a:tab pos="914400" algn="l"/>
                <a:tab pos="1828800" algn="l"/>
                <a:tab pos="2743199" algn="l"/>
                <a:tab pos="3657599" algn="l"/>
                <a:tab pos="4571999" algn="l"/>
                <a:tab pos="5486399" algn="l"/>
                <a:tab pos="6400799" algn="l"/>
                <a:tab pos="7315199" algn="l"/>
                <a:tab pos="8229600" algn="l"/>
                <a:tab pos="9144000" algn="l"/>
                <a:tab pos="10058400" algn="l"/>
              </a:tabLst>
              <a:defRPr/>
            </a:pPr>
            <a:r>
              <a:rPr dirty="0"/>
              <a:t>« Un rien me fait monter les larmes aux yeux ! » </a:t>
            </a:r>
          </a:p>
          <a:p>
            <a:pPr marL="171450" indent="-171450" algn="just" eaLnBrk="1" fontAlgn="auto" hangingPunct="1">
              <a:spcAft>
                <a:spcPts val="0"/>
              </a:spcAft>
              <a:buSzPct val="100000"/>
              <a:buFontTx/>
              <a:buChar char="-"/>
              <a:tabLst>
                <a:tab pos="0" algn="l"/>
                <a:tab pos="914400" algn="l"/>
                <a:tab pos="1828800" algn="l"/>
                <a:tab pos="2743199" algn="l"/>
                <a:tab pos="3657599" algn="l"/>
                <a:tab pos="4571999" algn="l"/>
                <a:tab pos="5486399" algn="l"/>
                <a:tab pos="6400799" algn="l"/>
                <a:tab pos="7315199" algn="l"/>
                <a:tab pos="8229600" algn="l"/>
                <a:tab pos="9144000" algn="l"/>
                <a:tab pos="10058400" algn="l"/>
              </a:tabLst>
              <a:defRPr/>
            </a:pPr>
            <a:r>
              <a:rPr dirty="0"/>
              <a:t>« Avec l’âge on est moins exposé aux émotions ! »</a:t>
            </a:r>
          </a:p>
          <a:p>
            <a:pPr marL="171450" indent="-171450" algn="just" eaLnBrk="1" fontAlgn="auto" hangingPunct="1">
              <a:spcAft>
                <a:spcPts val="0"/>
              </a:spcAft>
              <a:buSzPct val="100000"/>
              <a:buFontTx/>
              <a:buChar char="-"/>
              <a:tabLst>
                <a:tab pos="0" algn="l"/>
                <a:tab pos="914400" algn="l"/>
                <a:tab pos="1828800" algn="l"/>
                <a:tab pos="2743199" algn="l"/>
                <a:tab pos="3657599" algn="l"/>
                <a:tab pos="4571999" algn="l"/>
                <a:tab pos="5486399" algn="l"/>
                <a:tab pos="6400799" algn="l"/>
                <a:tab pos="7315199" algn="l"/>
                <a:tab pos="8229600" algn="l"/>
                <a:tab pos="9144000" algn="l"/>
                <a:tab pos="10058400" algn="l"/>
              </a:tabLst>
              <a:defRPr/>
            </a:pPr>
            <a:r>
              <a:rPr dirty="0"/>
              <a:t>« Les émotions, c’est une question de caractère ; on ne peut pas modifier sa façon de réagir ! »</a:t>
            </a:r>
            <a:endParaRPr sz="800" dirty="0"/>
          </a:p>
          <a:p>
            <a:pPr algn="just" eaLnBrk="1" fontAlgn="auto" hangingPunct="1">
              <a:spcAft>
                <a:spcPts val="0"/>
              </a:spcAft>
              <a:defRPr/>
            </a:pPr>
            <a:r>
              <a:rPr dirty="0"/>
              <a:t>Conclusion : l’adaptation des comportements n’est pas une question d’âge, même si ce n’est pas toujours facile.</a:t>
            </a:r>
          </a:p>
          <a:p>
            <a:pPr algn="just" eaLnBrk="1" fontAlgn="auto" hangingPunct="1">
              <a:spcAft>
                <a:spcPts val="0"/>
              </a:spcAft>
              <a:defRPr/>
            </a:pPr>
            <a:r>
              <a:rPr dirty="0"/>
              <a:t>Nous verrons dans l’étape 2 comment gérer notamment le stress et dans les étapes 3 et 4 comment développer les émotions dîtes « agréables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819"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defRPr/>
            </a:pPr>
            <a:r>
              <a:rPr altLang="fr-FR" u="sng" dirty="0">
                <a:latin typeface="Arial" panose="020B0604020202020204" pitchFamily="34" charset="0"/>
                <a:cs typeface="Tahoma" panose="020B0604030504040204" pitchFamily="34" charset="0"/>
              </a:rPr>
              <a:t>Objectif</a:t>
            </a:r>
            <a:r>
              <a:rPr altLang="fr-FR" dirty="0">
                <a:latin typeface="Arial" panose="020B0604020202020204" pitchFamily="34" charset="0"/>
                <a:cs typeface="Tahoma" panose="020B0604030504040204" pitchFamily="34" charset="0"/>
              </a:rPr>
              <a:t> :  Présenter le protocole d’évaluation du parcours Cap Bien-être.</a:t>
            </a:r>
          </a:p>
          <a:p>
            <a:pPr algn="just" eaLnBrk="1" hangingPunct="1">
              <a:defRPr/>
            </a:pPr>
            <a:endParaRPr altLang="fr-FR" dirty="0">
              <a:latin typeface="Arial" panose="020B0604020202020204" pitchFamily="34" charset="0"/>
              <a:cs typeface="Tahoma" panose="020B0604030504040204" pitchFamily="34" charset="0"/>
            </a:endParaRPr>
          </a:p>
          <a:p>
            <a:pPr algn="just" eaLnBrk="1" hangingPunct="1">
              <a:defRPr/>
            </a:pPr>
            <a:r>
              <a:rPr altLang="fr-FR" dirty="0">
                <a:latin typeface="Arial" panose="020B0604020202020204" pitchFamily="34" charset="0"/>
                <a:cs typeface="Tahoma" panose="020B0604030504040204" pitchFamily="34" charset="0"/>
              </a:rPr>
              <a:t>Rassurez les participants en insistant sur le fait que ce ne sont pas les participants qui sont évalués mais uniquement le parcours !</a:t>
            </a:r>
            <a:r>
              <a:rPr lang="fr-FR" altLang="fr-FR" dirty="0">
                <a:latin typeface="Arial" panose="020B0604020202020204" pitchFamily="34" charset="0"/>
                <a:cs typeface="Tahoma" panose="020B0604030504040204" pitchFamily="34" charset="0"/>
              </a:rPr>
              <a:t> Toutes les actions collectives séniors sont évaluées : s’ils ont déjà participé à d’autres ateliers, ils ont certainement déjà répondu aux évaluations.</a:t>
            </a:r>
            <a:endParaRPr altLang="fr-FR" dirty="0">
              <a:latin typeface="Arial" panose="020B0604020202020204" pitchFamily="34" charset="0"/>
              <a:cs typeface="Tahoma" panose="020B0604030504040204" pitchFamily="34" charset="0"/>
            </a:endParaRPr>
          </a:p>
          <a:p>
            <a:pPr algn="just" eaLnBrk="1" hangingPunct="1">
              <a:defRPr/>
            </a:pPr>
            <a:r>
              <a:rPr dirty="0"/>
              <a:t>En mettant en place ce protocole</a:t>
            </a:r>
            <a:r>
              <a:rPr lang="fr-FR" dirty="0"/>
              <a:t> d’évaluation</a:t>
            </a:r>
            <a:r>
              <a:rPr dirty="0"/>
              <a:t> on cherche à savoir si le parcours permet d’apporter aux participants des apports sur leurs connaissances et de leur faire découvrir de nouvelles techniques à mettre en œuvre dans leur quotidien.</a:t>
            </a:r>
          </a:p>
          <a:p>
            <a:pPr algn="just" eaLnBrk="1" hangingPunct="1">
              <a:defRPr/>
            </a:pPr>
            <a:r>
              <a:rPr altLang="fr-FR" dirty="0">
                <a:latin typeface="Arial" panose="020B0604020202020204" pitchFamily="34" charset="0"/>
                <a:cs typeface="Tahoma" panose="020B0604030504040204" pitchFamily="34" charset="0"/>
              </a:rPr>
              <a:t>Présentez l’évaluation mise en place par la MSA. </a:t>
            </a:r>
          </a:p>
          <a:p>
            <a:pPr algn="just" eaLnBrk="1" hangingPunct="1">
              <a:defRPr/>
            </a:pPr>
            <a:r>
              <a:rPr lang="fr-FR" altLang="fr-FR" dirty="0">
                <a:latin typeface="Arial" panose="020B0604020202020204" pitchFamily="34" charset="0"/>
                <a:cs typeface="Tahoma" panose="020B0604030504040204" pitchFamily="34" charset="0"/>
              </a:rPr>
              <a:t>Si ça n’a pas été fait à l’inscription des participants, f</a:t>
            </a:r>
            <a:r>
              <a:rPr altLang="fr-FR" dirty="0">
                <a:latin typeface="Arial" panose="020B0604020202020204" pitchFamily="34" charset="0"/>
                <a:cs typeface="Tahoma" panose="020B0604030504040204" pitchFamily="34" charset="0"/>
              </a:rPr>
              <a:t>aites passer aux participants le questionnaire T0 pour qu’ils puissent le remplir.</a:t>
            </a:r>
          </a:p>
          <a:p>
            <a:pPr algn="just" eaLnBrk="1" hangingPunct="1">
              <a:defRPr/>
            </a:pPr>
            <a:endParaRPr altLang="fr-FR" dirty="0">
              <a:latin typeface="Arial" panose="020B0604020202020204" pitchFamily="34" charset="0"/>
              <a:cs typeface="Tahoma" panose="020B0604030504040204" pitchFamily="34" charset="0"/>
            </a:endParaRPr>
          </a:p>
          <a:p>
            <a:pPr algn="just" eaLnBrk="1" hangingPunct="1">
              <a:defRPr/>
            </a:pPr>
            <a:r>
              <a:rPr altLang="fr-FR" dirty="0">
                <a:latin typeface="Arial" panose="020B0604020202020204" pitchFamily="34" charset="0"/>
                <a:cs typeface="Tahoma" panose="020B0604030504040204" pitchFamily="34" charset="0"/>
              </a:rPr>
              <a:t>Rappel pour l’animateur : </a:t>
            </a:r>
          </a:p>
          <a:p>
            <a:pPr algn="just" eaLnBrk="1" hangingPunct="1">
              <a:defRPr/>
            </a:pPr>
            <a:r>
              <a:rPr altLang="fr-FR" dirty="0">
                <a:latin typeface="Arial" panose="020B0604020202020204" pitchFamily="34" charset="0"/>
                <a:cs typeface="Tahoma" panose="020B0604030504040204" pitchFamily="34" charset="0"/>
              </a:rPr>
              <a:t>Les 3 "questionnaires" sont :</a:t>
            </a:r>
          </a:p>
          <a:p>
            <a:pPr marL="171450" indent="-171450" algn="just" eaLnBrk="1" hangingPunct="1">
              <a:buFont typeface="Arial" panose="020B0604020202020204" pitchFamily="34" charset="0"/>
              <a:buChar char="•"/>
              <a:defRPr/>
            </a:pPr>
            <a:r>
              <a:rPr altLang="fr-FR" dirty="0">
                <a:latin typeface="Arial" panose="020B0604020202020204" pitchFamily="34" charset="0"/>
                <a:cs typeface="Tahoma" panose="020B0604030504040204" pitchFamily="34" charset="0"/>
              </a:rPr>
              <a:t>le T0 </a:t>
            </a:r>
            <a:r>
              <a:rPr lang="fr-FR" altLang="fr-FR" dirty="0">
                <a:latin typeface="Arial" panose="020B0604020202020204" pitchFamily="34" charset="0"/>
                <a:cs typeface="Tahoma" panose="020B0604030504040204" pitchFamily="34" charset="0"/>
              </a:rPr>
              <a:t>: questionnaire à remplir lors de l’inscription des participants à un atelier auprès du secrétariat ou à défaut au début de la première étape,</a:t>
            </a:r>
          </a:p>
          <a:p>
            <a:pPr marL="171450" indent="-171450" algn="just" eaLnBrk="1" hangingPunct="1">
              <a:buFont typeface="Arial" panose="020B0604020202020204" pitchFamily="34" charset="0"/>
              <a:buChar char="•"/>
              <a:defRPr/>
            </a:pPr>
            <a:r>
              <a:rPr altLang="fr-FR" dirty="0">
                <a:latin typeface="Arial" panose="020B0604020202020204" pitchFamily="34" charset="0"/>
                <a:cs typeface="Tahoma" panose="020B0604030504040204" pitchFamily="34" charset="0"/>
              </a:rPr>
              <a:t>le T1 </a:t>
            </a:r>
            <a:r>
              <a:rPr lang="fr-FR" altLang="fr-FR" dirty="0">
                <a:latin typeface="Arial" panose="020B0604020202020204" pitchFamily="34" charset="0"/>
                <a:cs typeface="Tahoma" panose="020B0604030504040204" pitchFamily="34" charset="0"/>
              </a:rPr>
              <a:t>: questionnaire à remplir à la fin de la dernière étape collective, soit </a:t>
            </a:r>
            <a:r>
              <a:rPr altLang="fr-FR" dirty="0">
                <a:latin typeface="Arial" panose="020B0604020202020204" pitchFamily="34" charset="0"/>
                <a:cs typeface="Tahoma" panose="020B0604030504040204" pitchFamily="34" charset="0"/>
              </a:rPr>
              <a:t>à la fin de l’étape 4,</a:t>
            </a:r>
          </a:p>
          <a:p>
            <a:pPr marL="171450" indent="-171450" algn="just" eaLnBrk="1" hangingPunct="1">
              <a:buFont typeface="Arial" panose="020B0604020202020204" pitchFamily="34" charset="0"/>
              <a:buChar char="•"/>
              <a:defRPr/>
            </a:pPr>
            <a:r>
              <a:rPr altLang="fr-FR" dirty="0">
                <a:latin typeface="Arial" panose="020B0604020202020204" pitchFamily="34" charset="0"/>
                <a:cs typeface="Tahoma" panose="020B0604030504040204" pitchFamily="34" charset="0"/>
              </a:rPr>
              <a:t>le T2 </a:t>
            </a:r>
            <a:r>
              <a:rPr lang="fr-FR" altLang="fr-FR" dirty="0">
                <a:latin typeface="Arial" panose="020B0604020202020204" pitchFamily="34" charset="0"/>
                <a:cs typeface="Tahoma" panose="020B0604030504040204" pitchFamily="34" charset="0"/>
              </a:rPr>
              <a:t>: </a:t>
            </a:r>
            <a:r>
              <a:rPr altLang="fr-FR" dirty="0">
                <a:latin typeface="Arial" panose="020B0604020202020204" pitchFamily="34" charset="0"/>
                <a:cs typeface="Tahoma" panose="020B0604030504040204" pitchFamily="34" charset="0"/>
              </a:rPr>
              <a:t>entretien téléphonique </a:t>
            </a:r>
            <a:r>
              <a:rPr lang="fr-FR" altLang="fr-FR" dirty="0">
                <a:latin typeface="Arial" panose="020B0604020202020204" pitchFamily="34" charset="0"/>
                <a:cs typeface="Tahoma" panose="020B0604030504040204" pitchFamily="34" charset="0"/>
              </a:rPr>
              <a:t>réalisé par une personne externe à partir d’un échantillon représentatif de participants volontaires. L’appel à lieu entre 3 et 12 mois après la fin du parcours.</a:t>
            </a:r>
            <a:endParaRPr altLang="fr-FR" dirty="0">
              <a:latin typeface="Arial" panose="020B0604020202020204" pitchFamily="34" charset="0"/>
              <a:cs typeface="Tahoma" panose="020B0604030504040204" pitchFamily="34" charset="0"/>
            </a:endParaRPr>
          </a:p>
          <a:p>
            <a:pPr algn="just" eaLnBrk="1" hangingPunct="1">
              <a:defRPr/>
            </a:pPr>
            <a:endParaRPr lang="fr-FR" altLang="fr-FR" dirty="0">
              <a:latin typeface="Arial" panose="020B0604020202020204" pitchFamily="34" charset="0"/>
              <a:cs typeface="Tahoma" panose="020B0604030504040204" pitchFamily="34" charset="0"/>
            </a:endParaRPr>
          </a:p>
          <a:p>
            <a:pPr algn="just" eaLnBrk="1" hangingPunct="1">
              <a:defRPr/>
            </a:pPr>
            <a:r>
              <a:rPr lang="fr-FR" altLang="fr-FR" dirty="0">
                <a:latin typeface="Arial" panose="020B0604020202020204" pitchFamily="34" charset="0"/>
                <a:cs typeface="Tahoma" panose="020B0604030504040204" pitchFamily="34" charset="0"/>
              </a:rPr>
              <a:t>Au cours du parcours, les participants pourront s’appuyer sur divers exercices/méthodes pour évaluer leur situation personnelle face à différents domaines : </a:t>
            </a:r>
            <a:r>
              <a:rPr altLang="fr-FR" dirty="0">
                <a:latin typeface="Arial" panose="020B0604020202020204" pitchFamily="34" charset="0"/>
                <a:cs typeface="Tahoma" panose="020B0604030504040204" pitchFamily="34" charset="0"/>
              </a:rPr>
              <a:t>les piliers de la qualité de vie, les réactions face au stress, les engagements</a:t>
            </a:r>
            <a:r>
              <a:rPr lang="fr-FR" altLang="fr-FR" dirty="0">
                <a:latin typeface="Arial" panose="020B0604020202020204" pitchFamily="34" charset="0"/>
                <a:cs typeface="Tahoma" panose="020B0604030504040204" pitchFamily="34" charset="0"/>
              </a:rPr>
              <a:t>, </a:t>
            </a:r>
            <a:r>
              <a:rPr altLang="fr-FR" dirty="0">
                <a:latin typeface="Arial" panose="020B0604020202020204" pitchFamily="34" charset="0"/>
                <a:cs typeface="Tahoma" panose="020B0604030504040204" pitchFamily="34" charset="0"/>
              </a:rPr>
              <a:t>l'entretien en étape 5.</a:t>
            </a:r>
            <a:r>
              <a:rPr lang="fr-FR" altLang="fr-FR" dirty="0">
                <a:latin typeface="Arial" panose="020B0604020202020204" pitchFamily="34" charset="0"/>
                <a:cs typeface="Tahoma" panose="020B0604030504040204" pitchFamily="34" charset="0"/>
              </a:rPr>
              <a:t> Ces exercices favorisent la prise de conscience par chaque participant de ses connaissances, habiletés, habitudes et augmentent la motivation à maintenir ou à renforcer les comportements favorables à la santé.</a:t>
            </a:r>
            <a:endParaRPr altLang="fr-FR" dirty="0">
              <a:latin typeface="Arial" panose="020B0604020202020204" pitchFamily="34" charset="0"/>
              <a:cs typeface="Tahoma" panose="020B0604030504040204" pitchFamily="34" charset="0"/>
            </a:endParaRPr>
          </a:p>
          <a:p>
            <a:pPr algn="just" eaLnBrk="1" hangingPunct="1">
              <a:defRPr/>
            </a:pPr>
            <a:endParaRPr altLang="fr-FR" dirty="0">
              <a:latin typeface="Arial" panose="020B0604020202020204" pitchFamily="34" charset="0"/>
              <a:cs typeface="Tahoma" panose="020B0604030504040204" pitchFamily="34" charset="0"/>
            </a:endParaRPr>
          </a:p>
          <a:p>
            <a:pPr algn="just" eaLnBrk="1" hangingPunct="1">
              <a:defRPr/>
            </a:pPr>
            <a:endParaRPr altLang="fr-FR" dirty="0">
              <a:latin typeface="Arial" panose="020B0604020202020204" pitchFamily="34" charset="0"/>
              <a:cs typeface="Tahoma" panose="020B060403050404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ChangeArrowheads="1" noTextEdit="1"/>
          </p:cNvSpPr>
          <p:nvPr>
            <p:ph type="sldImg"/>
          </p:nvPr>
        </p:nvSpPr>
        <p:spPr/>
      </p:sp>
      <p:sp>
        <p:nvSpPr>
          <p:cNvPr id="88067" name="Espace réservé des notes 2"/>
          <p:cNvSpPr txBox="1">
            <a:spLocks noGrp="1" noChangeArrowheads="1"/>
          </p:cNvSpPr>
          <p:nvPr>
            <p:ph type="body" idx="1"/>
          </p:nvPr>
        </p:nvSpPr>
        <p:spPr/>
        <p:txBody>
          <a:bodyPr/>
          <a:lstStyle/>
          <a:p>
            <a:pPr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Faire le point sur la première étape.</a:t>
            </a:r>
          </a:p>
          <a:p>
            <a:pPr eaLnBrk="1" hangingPunct="1"/>
            <a:endParaRPr altLang="fr-FR">
              <a:latin typeface="Arial" panose="020B0604020202020204" pitchFamily="34" charset="0"/>
              <a:cs typeface="Tahoma" panose="020B0604030504040204" pitchFamily="34" charset="0"/>
            </a:endParaRPr>
          </a:p>
          <a:p>
            <a:pPr eaLnBrk="1" hangingPunct="1"/>
            <a:r>
              <a:rPr altLang="fr-FR">
                <a:latin typeface="Arial" panose="020B0604020202020204" pitchFamily="34" charset="0"/>
                <a:cs typeface="Tahoma" panose="020B0604030504040204" pitchFamily="34" charset="0"/>
              </a:rPr>
              <a:t>Qu’est ce que vous avez appris ? Qu'avez-vous retenu ?</a:t>
            </a:r>
          </a:p>
          <a:p>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90115"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Cibler les éléments à retenir pour la première étape.</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Mettez l’accent sur les 2 éléments à retenir de la première étape.</a:t>
            </a:r>
          </a:p>
          <a:p>
            <a:pPr algn="just" eaLnBrk="1" hangingPunct="1"/>
            <a:r>
              <a:rPr altLang="fr-FR">
                <a:latin typeface="Arial" panose="020B0604020202020204" pitchFamily="34" charset="0"/>
                <a:cs typeface="Tahoma" panose="020B0604030504040204" pitchFamily="34" charset="0"/>
              </a:rPr>
              <a:t>Les piliers de la qualité de vie sont au nombre de 4 : sécurité, santé, relations affectives et ressources personnelles. Tous ces piliers sont liés entre eux.</a:t>
            </a:r>
          </a:p>
          <a:p>
            <a:pPr algn="just" eaLnBrk="1" hangingPunct="1"/>
            <a:r>
              <a:rPr altLang="fr-FR">
                <a:latin typeface="Arial" panose="020B0604020202020204" pitchFamily="34" charset="0"/>
                <a:cs typeface="Tahoma" panose="020B0604030504040204" pitchFamily="34" charset="0"/>
              </a:rPr>
              <a:t>1/ Le développement des ressources personnelles a un impact sur la santé physique et mentale. La santé, comme les ressources personnelles font partie des piliers de la qualité de vie.</a:t>
            </a:r>
          </a:p>
          <a:p>
            <a:pPr algn="just" eaLnBrk="1" hangingPunct="1"/>
            <a:r>
              <a:rPr altLang="fr-FR">
                <a:latin typeface="Arial" panose="020B0604020202020204" pitchFamily="34" charset="0"/>
                <a:cs typeface="Tahoma" panose="020B0604030504040204" pitchFamily="34" charset="0"/>
              </a:rPr>
              <a:t>2/ Chaque individu peut apprendre à gérer ses émotions.</a:t>
            </a:r>
          </a:p>
          <a:p>
            <a:pPr algn="just" eaLnBrk="1" hangingPunct="1"/>
            <a:r>
              <a:rPr altLang="fr-FR">
                <a:latin typeface="Arial" panose="020B0604020202020204" pitchFamily="34" charset="0"/>
                <a:cs typeface="Tahoma" panose="020B0604030504040204" pitchFamily="34" charset="0"/>
              </a:rPr>
              <a:t>Lors de l’étape 2, un focus sera fait sur les émotions qui engendrent du stress et qui ont des effets négatifs sur notre santé.</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Remettez aux participants la fiche synthèse de l’étape 1. </a:t>
            </a:r>
          </a:p>
          <a:p>
            <a:pPr algn="just" eaLnBrk="1" hangingPunct="1"/>
            <a:endParaRPr altLang="fr-FR">
              <a:latin typeface="Arial" panose="020B0604020202020204" pitchFamily="34" charset="0"/>
              <a:cs typeface="Tahoma" panose="020B0604030504040204" pitchFamily="34" charset="0"/>
            </a:endParaRPr>
          </a:p>
          <a:p>
            <a:pPr algn="just"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92163"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Evaluer le ressenti des participants.</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Regroupez les participants autour de la carté météo et de la carte du parcours. Demandez à chacun de positionner son jeton sur la carte météo et d’indiquer dans quel état d’esprit il se trouve à l’issue de l’étape 1.</a:t>
            </a:r>
          </a:p>
          <a:p>
            <a:pPr algn="just" eaLnBrk="1" hangingPunct="1"/>
            <a:r>
              <a:rPr altLang="fr-FR">
                <a:latin typeface="Arial" panose="020B0604020202020204" pitchFamily="34" charset="0"/>
                <a:cs typeface="Tahoma" panose="020B0604030504040204" pitchFamily="34" charset="0"/>
              </a:rPr>
              <a:t>Expliquez que cette carte météo sera utilisée dans les autres étapes et qu’elle permet aux participants d’exprimer leur ressenti en toute liberté.</a:t>
            </a:r>
          </a:p>
          <a:p>
            <a:pPr algn="just"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ChangeArrowheads="1" noTextEdit="1"/>
          </p:cNvSpPr>
          <p:nvPr>
            <p:ph type="sldImg"/>
          </p:nvPr>
        </p:nvSpPr>
        <p:spPr/>
      </p:sp>
      <p:sp>
        <p:nvSpPr>
          <p:cNvPr id="94211" name="Espace réservé des notes 2"/>
          <p:cNvSpPr txBox="1">
            <a:spLocks noGrp="1" noChangeArrowheads="1"/>
          </p:cNvSpPr>
          <p:nvPr>
            <p:ph type="body" idx="1"/>
          </p:nvPr>
        </p:nvSpPr>
        <p:spPr/>
        <p:txBody>
          <a:bodyPr/>
          <a:lstStyle/>
          <a:p>
            <a:pPr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Expliquer le principe du travail intersession.</a:t>
            </a:r>
          </a:p>
          <a:p>
            <a:pPr eaLnBrk="1" hangingPunct="1"/>
            <a:endParaRPr altLang="fr-FR">
              <a:latin typeface="Arial" panose="020B0604020202020204" pitchFamily="34" charset="0"/>
              <a:cs typeface="Tahoma" panose="020B0604030504040204" pitchFamily="34" charset="0"/>
            </a:endParaRPr>
          </a:p>
          <a:p>
            <a:r>
              <a:rPr altLang="fr-FR">
                <a:latin typeface="Arial" panose="020B0604020202020204" pitchFamily="34" charset="0"/>
                <a:cs typeface="Tahoma" panose="020B0604030504040204" pitchFamily="34" charset="0"/>
              </a:rPr>
              <a:t>Distribuez le tableau des situations stressantes.</a:t>
            </a:r>
          </a:p>
          <a:p>
            <a:r>
              <a:rPr altLang="fr-FR">
                <a:latin typeface="Arial" panose="020B0604020202020204" pitchFamily="34" charset="0"/>
                <a:cs typeface="Tahoma" panose="020B0604030504040204" pitchFamily="34" charset="0"/>
              </a:rPr>
              <a:t>Chaque participant devra noter entre l’étape 1 et l’étape 2 des situations qu’il aura vécues et qu’il jugera comme stressantes/désagréables (1 ou 2 expériences). </a:t>
            </a:r>
          </a:p>
          <a:p>
            <a:r>
              <a:rPr altLang="fr-FR">
                <a:latin typeface="Arial" panose="020B0604020202020204" pitchFamily="34" charset="0"/>
                <a:cs typeface="Tahoma" panose="020B0604030504040204" pitchFamily="34" charset="0"/>
              </a:rPr>
              <a:t>Il pourra à l’aide du tableau décrire la situation (source de stress), l’intensité du stress ressenti, les réactions physiologiques observées et le l'émotion ressentie au moment de la situation ainsi que les réactions face à ce stress (actions de suite).</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Annoncez que ces situations seront présentées au début de l’étape 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s notes 1"/>
          <p:cNvSpPr txBox="1">
            <a:spLocks noGrp="1" noChangeArrowheads="1"/>
          </p:cNvSpPr>
          <p:nvPr>
            <p:ph type="body" sz="quarter" idx="1"/>
          </p:nvPr>
        </p:nvSpPr>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Clôturer la première étape de Cap Bien-être.</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Remerciez les participants et donnez leur rendez-vous à la prochaine étape "Gestion du stress" où les apports, les exercices, les échanges permettront d'identifier, de comprendre et de gérer le stress. </a:t>
            </a:r>
          </a:p>
          <a:p>
            <a:pPr algn="just" eaLnBrk="1" hangingPunct="1"/>
            <a:endParaRPr altLang="fr-FR">
              <a:latin typeface="Arial" panose="020B0604020202020204" pitchFamily="34" charset="0"/>
              <a:cs typeface="Tahoma" panose="020B0604030504040204" pitchFamily="34" charset="0"/>
            </a:endParaRPr>
          </a:p>
          <a:p>
            <a:pPr eaLnBrk="1" hangingPunct="1"/>
            <a:endParaRPr altLang="fr-FR">
              <a:latin typeface="Calibri" panose="020F0502020204030204" pitchFamily="34" charset="0"/>
              <a:cs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algn="r" eaLnBrk="1" hangingPunct="1">
              <a:spcBef>
                <a:spcPct val="0"/>
              </a:spcBef>
            </a:pPr>
            <a:fld id="{60368E72-1B62-4B2A-B6E9-822E134CA4A9}" type="slidenum">
              <a:rPr lang="fr-FR" altLang="fr-FR" sz="1800">
                <a:latin typeface="Calibri" panose="020F0502020204030204" pitchFamily="34" charset="0"/>
              </a:rPr>
              <a:pPr algn="r" eaLnBrk="1" hangingPunct="1">
                <a:spcBef>
                  <a:spcPct val="0"/>
                </a:spcBef>
              </a:pPr>
              <a:t>4</a:t>
            </a:fld>
            <a:endParaRPr lang="fr-FR" altLang="fr-FR"/>
          </a:p>
        </p:txBody>
      </p:sp>
      <p:sp>
        <p:nvSpPr>
          <p:cNvPr id="34819"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4820"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dirty="0">
                <a:latin typeface="Arial" panose="020B0604020202020204" pitchFamily="34" charset="0"/>
                <a:cs typeface="Tahoma" panose="020B0604030504040204" pitchFamily="34" charset="0"/>
              </a:rPr>
              <a:t>Objectif</a:t>
            </a:r>
            <a:r>
              <a:rPr altLang="fr-FR" dirty="0">
                <a:latin typeface="Arial" panose="020B0604020202020204" pitchFamily="34" charset="0"/>
                <a:cs typeface="Tahoma" panose="020B0604030504040204" pitchFamily="34" charset="0"/>
              </a:rPr>
              <a:t> :  Inviter les participants à se réunir autour de la carte du parcours, présenter le parcours et les différentes étapes.</a:t>
            </a:r>
          </a:p>
          <a:p>
            <a:pPr algn="just" eaLnBrk="1" hangingPunct="1"/>
            <a:endParaRPr altLang="fr-FR" dirty="0">
              <a:latin typeface="Arial" panose="020B0604020202020204" pitchFamily="34" charset="0"/>
              <a:cs typeface="Tahoma" panose="020B0604030504040204" pitchFamily="34" charset="0"/>
            </a:endParaRPr>
          </a:p>
          <a:p>
            <a:pPr algn="just" eaLnBrk="1" hangingPunct="1"/>
            <a:r>
              <a:rPr altLang="fr-FR" dirty="0">
                <a:latin typeface="Arial" panose="020B0604020202020204" pitchFamily="34" charset="0"/>
                <a:cs typeface="Tahoma" panose="020B0604030504040204" pitchFamily="34" charset="0"/>
              </a:rPr>
              <a:t>Décrire brièvement le contenu du parcours Cap Bien-être : le parcours, les étapes et le principe des travaux préparatoires (travaux entre chaque étape).</a:t>
            </a:r>
          </a:p>
          <a:p>
            <a:pPr algn="just" eaLnBrk="1" hangingPunct="1"/>
            <a:r>
              <a:rPr altLang="fr-FR" dirty="0">
                <a:latin typeface="Arial" panose="020B0604020202020204" pitchFamily="34" charset="0"/>
                <a:cs typeface="Tahoma" panose="020B0604030504040204" pitchFamily="34" charset="0"/>
              </a:rPr>
              <a:t>Lors de cette présentation, dites quelques mots sur les grands thèmes qui seront abordés : le bien-être, la qualité de vie, les émotions et le stress.</a:t>
            </a:r>
          </a:p>
          <a:p>
            <a:pPr algn="just" eaLnBrk="1" hangingPunct="1"/>
            <a:endParaRPr altLang="fr-FR" dirty="0">
              <a:latin typeface="Arial" panose="020B0604020202020204" pitchFamily="34" charset="0"/>
              <a:cs typeface="Tahoma" panose="020B0604030504040204" pitchFamily="34" charset="0"/>
            </a:endParaRPr>
          </a:p>
          <a:p>
            <a:pPr algn="just" eaLnBrk="1" hangingPunct="1"/>
            <a:r>
              <a:rPr altLang="fr-FR" dirty="0">
                <a:latin typeface="Arial" panose="020B0604020202020204" pitchFamily="34" charset="0"/>
                <a:cs typeface="Tahoma" panose="020B0604030504040204" pitchFamily="34" charset="0"/>
              </a:rPr>
              <a:t>Expliquez le principe de l’entretien à distance en étape 5 (Garder le Cap : regard individuel sur le parcours) : rendez-vous téléphonique de 30 minutes avec l'animateur (vous !).</a:t>
            </a:r>
          </a:p>
          <a:p>
            <a:pPr eaLnBrk="1" hangingPunct="1"/>
            <a:r>
              <a:rPr altLang="fr-FR" dirty="0">
                <a:latin typeface="Arial" panose="020B0604020202020204" pitchFamily="34" charset="0"/>
                <a:cs typeface="Tahoma" panose="020B0604030504040204" pitchFamily="34" charset="0"/>
              </a:rPr>
              <a:t>Cet entretien individuel a pour objectif de soutenir la motivation au changement des participants, à distance et de façon individualisée. Cet entretien bilan sera l'occasion d’avoir un état des engagements des participants choisis en étape 4 et de leur apporter des conseils pour "garder le cap". </a:t>
            </a:r>
          </a:p>
          <a:p>
            <a:pPr eaLnBrk="1" hangingPunct="1"/>
            <a:r>
              <a:rPr altLang="fr-FR" dirty="0">
                <a:latin typeface="Arial" panose="020B0604020202020204" pitchFamily="34" charset="0"/>
                <a:cs typeface="Tahoma" panose="020B0604030504040204" pitchFamily="34" charset="0"/>
              </a:rPr>
              <a:t>Attention, l’entretien à l’étape 5 (mené par vous) est différent de l’entretien pour </a:t>
            </a:r>
            <a:r>
              <a:rPr lang="fr-FR" altLang="fr-FR" dirty="0">
                <a:latin typeface="Arial" panose="020B0604020202020204" pitchFamily="34" charset="0"/>
                <a:cs typeface="Tahoma" panose="020B0604030504040204" pitchFamily="34" charset="0"/>
              </a:rPr>
              <a:t>le T2 </a:t>
            </a:r>
            <a:r>
              <a:rPr altLang="fr-FR" dirty="0">
                <a:latin typeface="Arial" panose="020B0604020202020204" pitchFamily="34" charset="0"/>
                <a:cs typeface="Tahoma" panose="020B0604030504040204" pitchFamily="34" charset="0"/>
              </a:rPr>
              <a:t>(mené par un prestataire extérieur</a:t>
            </a:r>
            <a:r>
              <a:rPr lang="fr-FR" altLang="fr-FR" dirty="0">
                <a:latin typeface="Arial" panose="020B0604020202020204" pitchFamily="34" charset="0"/>
                <a:cs typeface="Tahoma" panose="020B0604030504040204" pitchFamily="34" charset="0"/>
              </a:rPr>
              <a:t> dans le cadre de l’évaluation des ateliers collectifs séniors</a:t>
            </a:r>
            <a:r>
              <a:rPr altLang="fr-FR" dirty="0">
                <a:latin typeface="Arial" panose="020B0604020202020204" pitchFamily="34" charset="0"/>
                <a:cs typeface="Tahoma" panose="020B0604030504040204" pitchFamily="34" charset="0"/>
              </a:rPr>
              <a:t>) =&gt; objectifs différents. </a:t>
            </a:r>
          </a:p>
          <a:p>
            <a:pPr eaLnBrk="1" hangingPunct="1"/>
            <a:endParaRPr altLang="fr-FR" dirty="0">
              <a:latin typeface="Arial" panose="020B0604020202020204" pitchFamily="34" charset="0"/>
              <a:cs typeface="Tahoma" panose="020B0604030504040204" pitchFamily="34" charset="0"/>
            </a:endParaRPr>
          </a:p>
          <a:p>
            <a:pPr eaLnBrk="1" hangingPunct="1"/>
            <a:r>
              <a:rPr altLang="fr-FR" dirty="0">
                <a:latin typeface="Arial" panose="020B0604020202020204" pitchFamily="34" charset="0"/>
                <a:cs typeface="Tahoma" panose="020B0604030504040204" pitchFamily="34" charset="0"/>
              </a:rPr>
              <a:t>Demandez aux participants s’ils se sentent prêts pour le parcours.</a:t>
            </a:r>
          </a:p>
        </p:txBody>
      </p:sp>
      <p:sp>
        <p:nvSpPr>
          <p:cNvPr id="34821"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Tahoma" panose="020B0604030504040204" pitchFamily="34" charset="0"/>
              </a:defRPr>
            </a:lvl1pPr>
            <a:lvl2pPr marL="742950" indent="-285750">
              <a:spcBef>
                <a:spcPct val="30000"/>
              </a:spcBef>
              <a:defRPr sz="1200">
                <a:solidFill>
                  <a:schemeClr val="tx1"/>
                </a:solidFill>
                <a:latin typeface="Calibri" panose="020F0502020204030204" pitchFamily="34" charset="0"/>
                <a:cs typeface="Tahoma" panose="020B0604030504040204" pitchFamily="34" charset="0"/>
              </a:defRPr>
            </a:lvl2pPr>
            <a:lvl3pPr marL="1143000" indent="-228600">
              <a:spcBef>
                <a:spcPct val="30000"/>
              </a:spcBef>
              <a:defRPr sz="1200">
                <a:solidFill>
                  <a:schemeClr val="tx1"/>
                </a:solidFill>
                <a:latin typeface="Calibri" panose="020F0502020204030204" pitchFamily="34" charset="0"/>
                <a:cs typeface="Tahoma" panose="020B0604030504040204" pitchFamily="34" charset="0"/>
              </a:defRPr>
            </a:lvl3pPr>
            <a:lvl4pPr marL="1600200" indent="-228600">
              <a:spcBef>
                <a:spcPct val="30000"/>
              </a:spcBef>
              <a:defRPr sz="1200">
                <a:solidFill>
                  <a:schemeClr val="tx1"/>
                </a:solidFill>
                <a:latin typeface="Calibri" panose="020F0502020204030204" pitchFamily="34" charset="0"/>
                <a:cs typeface="Tahoma" panose="020B0604030504040204" pitchFamily="34" charset="0"/>
              </a:defRPr>
            </a:lvl4pPr>
            <a:lvl5pPr marL="2057400" indent="-228600">
              <a:spcBef>
                <a:spcPct val="30000"/>
              </a:spcBef>
              <a:defRPr sz="12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pPr>
            <a:endParaRPr altLang="fr-FR">
              <a:cs typeface="Lucida Sans Unicode" panose="020B06020305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ChangeArrowheads="1" noTextEdit="1"/>
          </p:cNvSpPr>
          <p:nvPr>
            <p:ph type="sldImg"/>
          </p:nvPr>
        </p:nvSpPr>
        <p:spPr/>
      </p:sp>
      <p:sp>
        <p:nvSpPr>
          <p:cNvPr id="36867" name="Espace réservé des notes 2"/>
          <p:cNvSpPr txBox="1">
            <a:spLocks noGrp="1" noChangeArrowheads="1"/>
          </p:cNvSpPr>
          <p:nvPr>
            <p:ph type="body" idx="1"/>
          </p:nvPr>
        </p:nvSpPr>
        <p:spPr/>
        <p:txBody>
          <a:bodyPr/>
          <a:lstStyle/>
          <a:p>
            <a:pPr algn="just" eaLnBrk="1" hangingPunct="1"/>
            <a:r>
              <a:rPr altLang="fr-FR" u="sng" dirty="0">
                <a:latin typeface="Arial" panose="020B0604020202020204" pitchFamily="34" charset="0"/>
                <a:cs typeface="Tahoma" panose="020B0604030504040204" pitchFamily="34" charset="0"/>
              </a:rPr>
              <a:t>Objectif</a:t>
            </a:r>
            <a:r>
              <a:rPr altLang="fr-FR" dirty="0">
                <a:latin typeface="Arial" panose="020B0604020202020204" pitchFamily="34" charset="0"/>
                <a:cs typeface="Tahoma" panose="020B0604030504040204" pitchFamily="34" charset="0"/>
              </a:rPr>
              <a:t> :  Présenter les objectifs de la première étape.</a:t>
            </a:r>
          </a:p>
          <a:p>
            <a:pPr algn="just" eaLnBrk="1" hangingPunct="1"/>
            <a:endParaRPr altLang="fr-FR" dirty="0">
              <a:latin typeface="Arial" panose="020B0604020202020204" pitchFamily="34" charset="0"/>
              <a:cs typeface="Tahoma" panose="020B0604030504040204" pitchFamily="34" charset="0"/>
            </a:endParaRPr>
          </a:p>
          <a:p>
            <a:pPr algn="just" eaLnBrk="1" hangingPunct="1"/>
            <a:r>
              <a:rPr altLang="fr-FR" dirty="0">
                <a:latin typeface="Arial" panose="020B0604020202020204" pitchFamily="34" charset="0"/>
                <a:cs typeface="Tahoma" panose="020B0604030504040204" pitchFamily="34" charset="0"/>
              </a:rPr>
              <a:t>Expliquez le déroulement de l’étape 1 et présenter ses objectifs : comprendre les liens entre qualité de vie, bien-être, émotions et santé et prendre conscience de l’importance des ressources personnelles.</a:t>
            </a:r>
          </a:p>
          <a:p>
            <a:pPr algn="just" eaLnBrk="1" hangingPunct="1"/>
            <a:endParaRPr altLang="fr-FR" dirty="0">
              <a:latin typeface="Arial" panose="020B0604020202020204" pitchFamily="34" charset="0"/>
              <a:cs typeface="Tahoma" panose="020B0604030504040204" pitchFamily="34" charset="0"/>
            </a:endParaRPr>
          </a:p>
          <a:p>
            <a:pPr algn="just" eaLnBrk="1" hangingPunct="1"/>
            <a:r>
              <a:rPr altLang="fr-FR" dirty="0">
                <a:latin typeface="Arial" panose="020B0604020202020204" pitchFamily="34" charset="0"/>
                <a:cs typeface="Tahoma" panose="020B0604030504040204" pitchFamily="34" charset="0"/>
              </a:rPr>
              <a:t>Dîtes quelques mots sur les notions qui seront abordées durant l’étape 1 : « Pourquoi réfléchir au bien-être ? »</a:t>
            </a:r>
          </a:p>
          <a:p>
            <a:pPr algn="just" eaLnBrk="1" hangingPunct="1"/>
            <a:r>
              <a:rPr altLang="fr-FR" dirty="0">
                <a:latin typeface="Arial" panose="020B0604020202020204" pitchFamily="34" charset="0"/>
                <a:cs typeface="Tahoma" panose="020B0604030504040204" pitchFamily="34" charset="0"/>
              </a:rPr>
              <a:t>Selon l’Organisation Mondiale de la Santé, pour être en parfaite santé, il faut pouvoir ressentir du bien-être : un état agréable, de durée variable,  procuré par la satisfaction des besoins du corps et par la tranquillité de l’esprit. Le bien-être est donc partie prenante de la santé. Mais avons-nous, tous la même définition/idée du bien-être ?</a:t>
            </a:r>
          </a:p>
          <a:p>
            <a:pPr algn="just" eaLnBrk="1" hangingPunct="1"/>
            <a:r>
              <a:rPr altLang="fr-FR" dirty="0">
                <a:latin typeface="Arial" panose="020B0604020202020204" pitchFamily="34" charset="0"/>
                <a:cs typeface="Tahoma" panose="020B0604030504040204" pitchFamily="34" charset="0"/>
              </a:rPr>
              <a:t>« Quel lien entre les émotions, le bien-être et la santé ? » Les émotions que nous ressentons au cours de l’existence vont influer sur notre état de bien-être et peuvent avoir des répercussions sur notre santé. Apprendre à mieux les connaître va nous permettre d’agir sur notre santé.</a:t>
            </a:r>
          </a:p>
          <a:p>
            <a:pPr algn="just" eaLnBrk="1" hangingPunct="1"/>
            <a:endParaRPr altLang="fr-FR" dirty="0">
              <a:latin typeface="Arial" panose="020B0604020202020204" pitchFamily="34" charset="0"/>
              <a:cs typeface="Tahoma" panose="020B0604030504040204" pitchFamily="34" charset="0"/>
            </a:endParaRPr>
          </a:p>
          <a:p>
            <a:pPr algn="just" eaLnBrk="1" hangingPunct="1"/>
            <a:r>
              <a:rPr altLang="fr-FR" dirty="0">
                <a:latin typeface="Arial" panose="020B0604020202020204" pitchFamily="34" charset="0"/>
                <a:cs typeface="Tahoma" panose="020B0604030504040204" pitchFamily="34" charset="0"/>
              </a:rPr>
              <a:t>Invitez les participants à se rassoir.</a:t>
            </a:r>
          </a:p>
          <a:p>
            <a:endParaRPr altLang="fr-FR" dirty="0">
              <a:latin typeface="Arial" panose="020B0604020202020204" pitchFamily="34" charset="0"/>
              <a:cs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ChangeArrowheads="1" noTextEdit="1"/>
          </p:cNvSpPr>
          <p:nvPr>
            <p:ph type="sldImg"/>
          </p:nvPr>
        </p:nvSpPr>
        <p:spPr/>
      </p:sp>
      <p:sp>
        <p:nvSpPr>
          <p:cNvPr id="38915" name="Espace réservé des notes 2"/>
          <p:cNvSpPr txBox="1">
            <a:spLocks noGrp="1" noChangeArrowheads="1"/>
          </p:cNvSpPr>
          <p:nvPr>
            <p:ph type="body" idx="1"/>
          </p:nvPr>
        </p:nvSpPr>
        <p:spPr/>
        <p:txBody>
          <a:bodyPr/>
          <a:lstStyle/>
          <a:p>
            <a:pPr algn="just" eaLnBrk="1" hangingPunct="1"/>
            <a:r>
              <a:rPr altLang="fr-FR" u="sng" dirty="0">
                <a:latin typeface="Arial" panose="020B0604020202020204" pitchFamily="34" charset="0"/>
                <a:cs typeface="Tahoma" panose="020B0604030504040204" pitchFamily="34" charset="0"/>
              </a:rPr>
              <a:t>Objectif</a:t>
            </a:r>
            <a:r>
              <a:rPr altLang="fr-FR" dirty="0">
                <a:latin typeface="Arial" panose="020B0604020202020204" pitchFamily="34" charset="0"/>
                <a:cs typeface="Tahoma" panose="020B0604030504040204" pitchFamily="34" charset="0"/>
              </a:rPr>
              <a:t> : Faire comprendre que les déterminants de la qualité de vie/ piliers varient selon les individus.</a:t>
            </a:r>
          </a:p>
          <a:p>
            <a:pPr algn="just" eaLnBrk="1" hangingPunct="1"/>
            <a:endParaRPr altLang="fr-FR" dirty="0">
              <a:latin typeface="Arial" panose="020B0604020202020204" pitchFamily="34" charset="0"/>
              <a:cs typeface="Tahoma" panose="020B0604030504040204" pitchFamily="34" charset="0"/>
            </a:endParaRPr>
          </a:p>
          <a:p>
            <a:pPr algn="just" eaLnBrk="1" hangingPunct="1"/>
            <a:r>
              <a:rPr altLang="fr-FR" dirty="0">
                <a:latin typeface="Arial" panose="020B0604020202020204" pitchFamily="34" charset="0"/>
                <a:cs typeface="Tahoma" panose="020B0604030504040204" pitchFamily="34" charset="0"/>
              </a:rPr>
              <a:t>Pour commencer la première étape, il est nécessaire de réfléchir aux différents éléments qui agissent sur notre bien-être, notre qualité de vie.</a:t>
            </a:r>
          </a:p>
          <a:p>
            <a:pPr algn="just" eaLnBrk="1" hangingPunct="1"/>
            <a:r>
              <a:rPr altLang="fr-FR" dirty="0">
                <a:latin typeface="Arial" panose="020B0604020202020204" pitchFamily="34" charset="0"/>
                <a:cs typeface="Tahoma" panose="020B0604030504040204" pitchFamily="34" charset="0"/>
              </a:rPr>
              <a:t>Au cours de cette étape, chacun va expérimenter, à partir d’un exercice, les éléments fondamentaux de sa qualité de vie car ils peuvent être différents d’un individu à un autre. Il est important d’en avoir conscience, de les connaître car nous pouvons nous y « raccrocher » lors de situations stressantes (nous verrons cela lors de l’étape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3011"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defRPr/>
            </a:pPr>
            <a:r>
              <a:rPr altLang="fr-FR" u="sng" dirty="0">
                <a:latin typeface="Arial" panose="020B0604020202020204" pitchFamily="34" charset="0"/>
                <a:cs typeface="Tahoma" panose="020B0604030504040204" pitchFamily="34" charset="0"/>
              </a:rPr>
              <a:t>Objectif</a:t>
            </a:r>
            <a:r>
              <a:rPr altLang="fr-FR" dirty="0">
                <a:latin typeface="Arial" panose="020B0604020202020204" pitchFamily="34" charset="0"/>
                <a:cs typeface="Tahoma" panose="020B0604030504040204" pitchFamily="34" charset="0"/>
              </a:rPr>
              <a:t> :  Définir ce qu’est la qualité de vie.</a:t>
            </a:r>
          </a:p>
          <a:p>
            <a:pPr algn="just" eaLnBrk="1" hangingPunct="1">
              <a:defRPr/>
            </a:pPr>
            <a:endParaRPr altLang="fr-FR" dirty="0">
              <a:latin typeface="Arial" panose="020B0604020202020204" pitchFamily="34" charset="0"/>
              <a:cs typeface="Tahoma" panose="020B0604030504040204" pitchFamily="34" charset="0"/>
            </a:endParaRPr>
          </a:p>
          <a:p>
            <a:pPr algn="just" eaLnBrk="1" hangingPunct="1">
              <a:defRPr/>
            </a:pPr>
            <a:r>
              <a:rPr altLang="fr-FR" dirty="0">
                <a:latin typeface="Arial" panose="020B0604020202020204" pitchFamily="34" charset="0"/>
                <a:cs typeface="Tahoma" panose="020B0604030504040204" pitchFamily="34" charset="0"/>
              </a:rPr>
              <a:t>Être en bonne santé et vivre longtemps ne suffit pas ; encore faut-il que nous vivions « bien ». Pour l’Organisation Mondiale de la Santé, il existe 4 finalités à la santé publique : </a:t>
            </a:r>
          </a:p>
          <a:p>
            <a:pPr marL="171450" indent="-171450" algn="just" eaLnBrk="1" hangingPunct="1">
              <a:buFontTx/>
              <a:buChar char="-"/>
              <a:defRPr/>
            </a:pPr>
            <a:r>
              <a:rPr altLang="fr-FR" dirty="0">
                <a:latin typeface="Arial" panose="020B0604020202020204" pitchFamily="34" charset="0"/>
                <a:cs typeface="Tahoma" panose="020B0604030504040204" pitchFamily="34" charset="0"/>
              </a:rPr>
              <a:t>assurer l’égalité en santé (réduire les inégalités de santé),</a:t>
            </a:r>
          </a:p>
          <a:p>
            <a:pPr marL="171450" indent="-171450" algn="just" eaLnBrk="1" hangingPunct="1">
              <a:buFontTx/>
              <a:buChar char="-"/>
              <a:defRPr/>
            </a:pPr>
            <a:r>
              <a:rPr altLang="fr-FR" dirty="0">
                <a:latin typeface="Arial" panose="020B0604020202020204" pitchFamily="34" charset="0"/>
                <a:cs typeface="Tahoma" panose="020B0604030504040204" pitchFamily="34" charset="0"/>
              </a:rPr>
              <a:t>ajouter des années à la vie (augmenter la longévité),</a:t>
            </a:r>
          </a:p>
          <a:p>
            <a:pPr marL="171450" indent="-171450" algn="just" eaLnBrk="1" hangingPunct="1">
              <a:buFontTx/>
              <a:buChar char="-"/>
              <a:defRPr/>
            </a:pPr>
            <a:r>
              <a:rPr altLang="fr-FR" dirty="0">
                <a:latin typeface="Arial" panose="020B0604020202020204" pitchFamily="34" charset="0"/>
                <a:cs typeface="Tahoma" panose="020B0604030504040204" pitchFamily="34" charset="0"/>
              </a:rPr>
              <a:t>ajouter de la santé à la vie (diminuer les maladies et les incapacités),</a:t>
            </a:r>
          </a:p>
          <a:p>
            <a:pPr marL="171450" indent="-171450" algn="just" eaLnBrk="1" hangingPunct="1">
              <a:buFontTx/>
              <a:buChar char="-"/>
              <a:defRPr/>
            </a:pPr>
            <a:r>
              <a:rPr altLang="fr-FR" b="1" dirty="0">
                <a:latin typeface="Arial" panose="020B0604020202020204" pitchFamily="34" charset="0"/>
                <a:cs typeface="Tahoma" panose="020B0604030504040204" pitchFamily="34" charset="0"/>
              </a:rPr>
              <a:t>ajouter de la vie aux années (bien-être, qualité de vie).</a:t>
            </a:r>
          </a:p>
          <a:p>
            <a:pPr algn="just" eaLnBrk="1" hangingPunct="1">
              <a:defRPr/>
            </a:pPr>
            <a:r>
              <a:rPr altLang="fr-FR" dirty="0">
                <a:latin typeface="Arial" panose="020B0604020202020204" pitchFamily="34" charset="0"/>
                <a:cs typeface="Tahoma" panose="020B0604030504040204" pitchFamily="34" charset="0"/>
              </a:rPr>
              <a:t>Présentez une définition de la qualité de vie. Soulignez qu’elle dépend de nombreux facteurs et que ces derniers sont différents selon les individus. La qualité de vie est une notion spécifique à chacun : « Qui est mieux placé que moi pour dire de ce qui fait mon bien-être ? ». </a:t>
            </a:r>
          </a:p>
          <a:p>
            <a:pPr algn="just" eaLnBrk="1" hangingPunct="1">
              <a:defRPr/>
            </a:pPr>
            <a:r>
              <a:rPr altLang="fr-FR" dirty="0">
                <a:latin typeface="Arial" panose="020B0604020202020204" pitchFamily="34" charset="0"/>
                <a:cs typeface="Tahoma" panose="020B0604030504040204" pitchFamily="34" charset="0"/>
              </a:rPr>
              <a:t>Proposez maintenant un exercice pour que chacun puisse réfléchir à ce qui est important pour sa qualité de vie et puisse en prendre conscience. </a:t>
            </a:r>
          </a:p>
          <a:p>
            <a:pPr algn="just" eaLnBrk="1" hangingPunct="1">
              <a:defRPr/>
            </a:pPr>
            <a:r>
              <a:rPr altLang="fr-FR" dirty="0">
                <a:latin typeface="Arial" panose="020B0604020202020204" pitchFamily="34" charset="0"/>
                <a:cs typeface="Tahoma" panose="020B0604030504040204" pitchFamily="34" charset="0"/>
              </a:rPr>
              <a:t>L’exercice est individuel et chacun pourra ensuite partager avec les autres ce qu’il souhaite. </a:t>
            </a:r>
          </a:p>
          <a:p>
            <a:pPr algn="just" eaLnBrk="1" hangingPunct="1">
              <a:defRPr/>
            </a:pPr>
            <a:r>
              <a:rPr altLang="fr-FR" dirty="0">
                <a:latin typeface="Arial" panose="020B0604020202020204" pitchFamily="34" charset="0"/>
                <a:cs typeface="Tahoma" panose="020B0604030504040204" pitchFamily="34" charset="0"/>
              </a:rPr>
              <a:t>Annoncez au groupe que cet exercice sera refait en étape 4 pour voir si les résultats de chacun ont évolué.</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3011"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u="sng">
                <a:latin typeface="Arial" panose="020B0604020202020204" pitchFamily="34" charset="0"/>
                <a:cs typeface="Tahoma" panose="020B0604030504040204" pitchFamily="34" charset="0"/>
              </a:rPr>
              <a:t>Objectif</a:t>
            </a:r>
            <a:r>
              <a:rPr altLang="fr-FR">
                <a:latin typeface="Arial" panose="020B0604020202020204" pitchFamily="34" charset="0"/>
                <a:cs typeface="Tahoma" panose="020B0604030504040204" pitchFamily="34" charset="0"/>
              </a:rPr>
              <a:t> : Permettre aux participants d’identifier les piliers de leur qualité de vie.</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1</a:t>
            </a:r>
            <a:r>
              <a:rPr altLang="fr-FR" baseline="30000">
                <a:latin typeface="Arial" panose="020B0604020202020204" pitchFamily="34" charset="0"/>
                <a:cs typeface="Tahoma" panose="020B0604030504040204" pitchFamily="34" charset="0"/>
              </a:rPr>
              <a:t>ère</a:t>
            </a:r>
            <a:r>
              <a:rPr altLang="fr-FR">
                <a:latin typeface="Arial" panose="020B0604020202020204" pitchFamily="34" charset="0"/>
                <a:cs typeface="Tahoma" panose="020B0604030504040204" pitchFamily="34" charset="0"/>
              </a:rPr>
              <a:t> étape : distribuez les feuilles de passation et demandez aux participants d’inscrire à côté de chaque couleur un élément essentiel pour leur qualité de vie. </a:t>
            </a:r>
          </a:p>
          <a:p>
            <a:pPr algn="just" eaLnBrk="1" hangingPunct="1"/>
            <a:r>
              <a:rPr altLang="fr-FR" b="1">
                <a:latin typeface="Arial" panose="020B0604020202020204" pitchFamily="34" charset="0"/>
                <a:cs typeface="Tahoma" panose="020B0604030504040204" pitchFamily="34" charset="0"/>
              </a:rPr>
              <a:t>Afin de ne pas dévoiler les 4 piliers de la qualité de vie (et ainsi éviter de fausser la recherche spontanée des éléments par les participants), vous avez la possibilité de plier en amont les feuilles de passation sur la ligne noire. Les participants pourront déplier la feuille et découvrir les 4 piliers à l’étape 5 de l’exercice.</a:t>
            </a:r>
          </a:p>
          <a:p>
            <a:pPr algn="just" eaLnBrk="1" hangingPunct="1"/>
            <a:r>
              <a:rPr altLang="fr-FR">
                <a:latin typeface="Arial" panose="020B0604020202020204" pitchFamily="34" charset="0"/>
                <a:cs typeface="Tahoma" panose="020B0604030504040204" pitchFamily="34" charset="0"/>
              </a:rPr>
              <a:t>Encouragez chacun à inscrire 5 éléments mais ajoutez que ce n’est pas grave s’il y en a moins.</a:t>
            </a:r>
          </a:p>
          <a:p>
            <a:pPr algn="just" eaLnBrk="1" hangingPunct="1"/>
            <a:r>
              <a:rPr altLang="fr-FR">
                <a:latin typeface="Arial" panose="020B0604020202020204" pitchFamily="34" charset="0"/>
                <a:cs typeface="Tahoma" panose="020B0604030504040204" pitchFamily="34" charset="0"/>
              </a:rPr>
              <a:t>Si besoin, vous pouvez reformuler de la façon suivante : « Qu’est ce qui est important pour vous pour avoir une bonne et belle vie ? ». </a:t>
            </a:r>
          </a:p>
          <a:p>
            <a:pPr algn="just" eaLnBrk="1" hangingPunct="1"/>
            <a:r>
              <a:rPr altLang="fr-FR">
                <a:latin typeface="Arial" panose="020B0604020202020204" pitchFamily="34" charset="0"/>
                <a:cs typeface="Tahoma" panose="020B0604030504040204" pitchFamily="34" charset="0"/>
              </a:rPr>
              <a:t>Evitez de donner des exemples pour ne pas influencer la réflexion des participants.</a:t>
            </a:r>
          </a:p>
          <a:p>
            <a:pPr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45059" name="Espace réservé des notes 2"/>
          <p:cNvSpPr txBox="1">
            <a:spLocks noGrp="1" noChangeArrowheads="1"/>
          </p:cNvSpPr>
          <p:nvPr>
            <p:ph type="body" sz="quarter" idx="1"/>
          </p:nvPr>
        </p:nvSpPr>
        <p:spPr>
          <a:xfrm>
            <a:off x="685800" y="4343400"/>
            <a:ext cx="5486400" cy="4208463"/>
          </a:xfrm>
        </p:spPr>
        <p:txBody>
          <a:bodyPr/>
          <a:lstStyle/>
          <a:p>
            <a:pPr algn="just" eaLnBrk="1" hangingPunct="1"/>
            <a:r>
              <a:rPr altLang="fr-FR">
                <a:latin typeface="Arial" panose="020B0604020202020204" pitchFamily="34" charset="0"/>
                <a:cs typeface="Tahoma" panose="020B0604030504040204" pitchFamily="34" charset="0"/>
              </a:rPr>
              <a:t>2</a:t>
            </a:r>
            <a:r>
              <a:rPr altLang="fr-FR" baseline="30000">
                <a:latin typeface="Arial" panose="020B0604020202020204" pitchFamily="34" charset="0"/>
                <a:cs typeface="Tahoma" panose="020B0604030504040204" pitchFamily="34" charset="0"/>
              </a:rPr>
              <a:t>ème</a:t>
            </a:r>
            <a:r>
              <a:rPr altLang="fr-FR">
                <a:latin typeface="Arial" panose="020B0604020202020204" pitchFamily="34" charset="0"/>
                <a:cs typeface="Tahoma" panose="020B0604030504040204" pitchFamily="34" charset="0"/>
              </a:rPr>
              <a:t> étape : distribuez les baromètres et demandez aux participants de déterminer l’importance relative de chaque élément en faisant coulisser les disques intermédiaires. Prenez un baromètre et faites le même exercice pour montrer aux participants.</a:t>
            </a:r>
          </a:p>
          <a:p>
            <a:pPr algn="just" eaLnBrk="1" hangingPunct="1"/>
            <a:r>
              <a:rPr altLang="fr-FR">
                <a:latin typeface="Arial" panose="020B0604020202020204" pitchFamily="34" charset="0"/>
                <a:cs typeface="Tahoma" panose="020B0604030504040204" pitchFamily="34" charset="0"/>
              </a:rPr>
              <a:t>Autrement dit, dès que chacun a trouvé les éléments importants pour sa qualité de vie, il doit utiliser le baromètre pour indiquer quelle importance il accorde à chacun des éléments choisis. </a:t>
            </a:r>
          </a:p>
          <a:p>
            <a:pPr algn="just" eaLnBrk="1" hangingPunct="1"/>
            <a:endParaRPr altLang="fr-FR">
              <a:latin typeface="Arial" panose="020B0604020202020204" pitchFamily="34" charset="0"/>
              <a:cs typeface="Tahoma" panose="020B0604030504040204" pitchFamily="34" charset="0"/>
            </a:endParaRPr>
          </a:p>
          <a:p>
            <a:pPr algn="just" eaLnBrk="1" hangingPunct="1"/>
            <a:r>
              <a:rPr altLang="fr-FR">
                <a:latin typeface="Arial" panose="020B0604020202020204" pitchFamily="34" charset="0"/>
                <a:cs typeface="Tahoma" panose="020B0604030504040204" pitchFamily="34" charset="0"/>
              </a:rPr>
              <a:t>Exemple : j'ai choisi comme éléments la famille (couleur bleue) , la santé (couleur blanche) , la maison (rouge), les voyages (vert) … je détermine le niveau d’importance de ces éléments avec les disques colorés. Faites l'exercice en même temps avec votre baromètre =&gt; par exemple j’accorde moins d’importance à la famille (part bleue) et aux voyages (part verte) par rapport à la santé (part blanche) et à la maison (part rouge).</a:t>
            </a:r>
          </a:p>
          <a:p>
            <a:pPr algn="just" eaLnBrk="1" hangingPunct="1"/>
            <a:endParaRPr altLang="fr-FR">
              <a:latin typeface="Arial" panose="020B0604020202020204" pitchFamily="34" charset="0"/>
              <a:cs typeface="Tahoma" panose="020B0604030504040204" pitchFamily="34" charset="0"/>
            </a:endParaRPr>
          </a:p>
          <a:p>
            <a:pPr eaLnBrk="1" hangingPunct="1"/>
            <a:endParaRPr altLang="fr-FR">
              <a:latin typeface="Arial" panose="020B0604020202020204" pitchFamily="34" charset="0"/>
              <a:cs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143000" y="1122361"/>
            <a:ext cx="6858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143000" y="3602041"/>
            <a:ext cx="6858000" cy="1655758"/>
          </a:xfrm>
        </p:spPr>
        <p:txBody>
          <a:bodyPr anchorCtr="1"/>
          <a:lstStyle>
            <a:lvl1pPr algn="ctr">
              <a:defRPr sz="2400"/>
            </a:lvl1pPr>
          </a:lstStyle>
          <a:p>
            <a:pPr lvl="0"/>
            <a:r>
              <a:rPr lang="fr-FR"/>
              <a:t>Modifiez le style des sous-titres du masque</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42199894-E2FE-4A0C-9F11-99C6E99445AB}" type="slidenum">
              <a:rPr lang="fr-FR" altLang="fr-FR"/>
              <a:pPr>
                <a:defRPr/>
              </a:pPr>
              <a:t>‹N°›</a:t>
            </a:fld>
            <a:endParaRPr lang="fr-FR" altLang="fr-FR"/>
          </a:p>
        </p:txBody>
      </p:sp>
    </p:spTree>
    <p:extLst>
      <p:ext uri="{BB962C8B-B14F-4D97-AF65-F5344CB8AC3E}">
        <p14:creationId xmlns:p14="http://schemas.microsoft.com/office/powerpoint/2010/main" val="379862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FF1F61D3-AE45-4571-87F0-B0D448570519}" type="slidenum">
              <a:rPr lang="fr-FR" altLang="fr-FR"/>
              <a:pPr>
                <a:defRPr/>
              </a:pPr>
              <a:t>‹N°›</a:t>
            </a:fld>
            <a:endParaRPr lang="fr-FR" altLang="fr-FR"/>
          </a:p>
        </p:txBody>
      </p:sp>
    </p:spTree>
    <p:extLst>
      <p:ext uri="{BB962C8B-B14F-4D97-AF65-F5344CB8AC3E}">
        <p14:creationId xmlns:p14="http://schemas.microsoft.com/office/powerpoint/2010/main" val="8344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588123" y="242892"/>
            <a:ext cx="2016123" cy="4914900"/>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539752" y="242892"/>
            <a:ext cx="5895978" cy="4914900"/>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FB9446CC-9E42-41C6-99B3-BE585C28F61D}" type="slidenum">
              <a:rPr lang="fr-FR" altLang="fr-FR"/>
              <a:pPr>
                <a:defRPr/>
              </a:pPr>
              <a:t>‹N°›</a:t>
            </a:fld>
            <a:endParaRPr lang="fr-FR" altLang="fr-FR"/>
          </a:p>
        </p:txBody>
      </p:sp>
    </p:spTree>
    <p:extLst>
      <p:ext uri="{BB962C8B-B14F-4D97-AF65-F5344CB8AC3E}">
        <p14:creationId xmlns:p14="http://schemas.microsoft.com/office/powerpoint/2010/main" val="6475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143000" y="1122361"/>
            <a:ext cx="6858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143000" y="3602041"/>
            <a:ext cx="6858000" cy="1655758"/>
          </a:xfrm>
        </p:spPr>
        <p:txBody>
          <a:bodyPr anchorCtr="1"/>
          <a:lstStyle>
            <a:lvl1pPr algn="ctr">
              <a:defRPr sz="2400"/>
            </a:lvl1pPr>
          </a:lstStyle>
          <a:p>
            <a:pPr lvl="0"/>
            <a:r>
              <a:rPr lang="fr-FR"/>
              <a:t>Modifiez le style des sous-titres du masque</a:t>
            </a:r>
          </a:p>
        </p:txBody>
      </p:sp>
    </p:spTree>
    <p:extLst>
      <p:ext uri="{BB962C8B-B14F-4D97-AF65-F5344CB8AC3E}">
        <p14:creationId xmlns:p14="http://schemas.microsoft.com/office/powerpoint/2010/main" val="272257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1622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fr-FR"/>
              <a:t>Modifier les styles du texte du masque</a:t>
            </a:r>
          </a:p>
        </p:txBody>
      </p:sp>
    </p:spTree>
    <p:extLst>
      <p:ext uri="{BB962C8B-B14F-4D97-AF65-F5344CB8AC3E}">
        <p14:creationId xmlns:p14="http://schemas.microsoft.com/office/powerpoint/2010/main" val="150834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8467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365129"/>
            <a:ext cx="78867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630241" y="1681160"/>
            <a:ext cx="3868734" cy="823910"/>
          </a:xfrm>
        </p:spPr>
        <p:txBody>
          <a:bodyPr anchor="b"/>
          <a:lstStyle>
            <a:lvl1pPr>
              <a:defRPr sz="2400" b="1"/>
            </a:lvl1pPr>
          </a:lstStyle>
          <a:p>
            <a:pPr lvl="0"/>
            <a:r>
              <a:rPr lang="fr-FR"/>
              <a:t>Modifier les styles du texte du masque</a:t>
            </a:r>
          </a:p>
        </p:txBody>
      </p:sp>
      <p:sp>
        <p:nvSpPr>
          <p:cNvPr id="4" name="Espace réservé du contenu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29149" y="1681160"/>
            <a:ext cx="3887791" cy="823910"/>
          </a:xfrm>
        </p:spPr>
        <p:txBody>
          <a:bodyPr anchor="b"/>
          <a:lstStyle>
            <a:lvl1pPr>
              <a:defRPr sz="2400" b="1"/>
            </a:lvl1pPr>
          </a:lstStyle>
          <a:p>
            <a:pPr lvl="0"/>
            <a:r>
              <a:rPr lang="fr-FR"/>
              <a:t>Modifier les styles du texte du masque</a:t>
            </a:r>
          </a:p>
        </p:txBody>
      </p:sp>
      <p:sp>
        <p:nvSpPr>
          <p:cNvPr id="6" name="Espace réservé du contenu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964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Tree>
    <p:extLst>
      <p:ext uri="{BB962C8B-B14F-4D97-AF65-F5344CB8AC3E}">
        <p14:creationId xmlns:p14="http://schemas.microsoft.com/office/powerpoint/2010/main" val="3511106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0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du contenu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630241" y="2057400"/>
            <a:ext cx="2949570" cy="3811584"/>
          </a:xfrm>
        </p:spPr>
        <p:txBody>
          <a:bodyPr/>
          <a:lstStyle>
            <a:lvl1pPr>
              <a:defRPr sz="1600"/>
            </a:lvl1pPr>
          </a:lstStyle>
          <a:p>
            <a:pPr lvl="0"/>
            <a:r>
              <a:rPr lang="fr-FR"/>
              <a:t>Modifier les styles du texte du masque</a:t>
            </a:r>
          </a:p>
        </p:txBody>
      </p:sp>
    </p:spTree>
    <p:extLst>
      <p:ext uri="{BB962C8B-B14F-4D97-AF65-F5344CB8AC3E}">
        <p14:creationId xmlns:p14="http://schemas.microsoft.com/office/powerpoint/2010/main" val="226383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8E403563-7940-46A0-8B49-5181D39D6585}" type="slidenum">
              <a:rPr lang="fr-FR" altLang="fr-FR"/>
              <a:pPr>
                <a:defRPr/>
              </a:pPr>
              <a:t>‹N°›</a:t>
            </a:fld>
            <a:endParaRPr lang="fr-FR" altLang="fr-FR"/>
          </a:p>
        </p:txBody>
      </p:sp>
    </p:spTree>
    <p:extLst>
      <p:ext uri="{BB962C8B-B14F-4D97-AF65-F5344CB8AC3E}">
        <p14:creationId xmlns:p14="http://schemas.microsoft.com/office/powerpoint/2010/main" val="696768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pour une image  2"/>
          <p:cNvSpPr txBox="1">
            <a:spLocks noGrp="1"/>
          </p:cNvSpPr>
          <p:nvPr>
            <p:ph type="pic" idx="1"/>
          </p:nvPr>
        </p:nvSpPr>
        <p:spPr>
          <a:xfrm>
            <a:off x="3887791" y="987423"/>
            <a:ext cx="4629149" cy="4873623"/>
          </a:xfrm>
        </p:spPr>
        <p:txBody>
          <a:bodyPr>
            <a:noAutofit/>
          </a:bodyPr>
          <a:lstStyle>
            <a:lvl1pPr>
              <a:defRPr sz="3200"/>
            </a:lvl1pPr>
          </a:lstStyle>
          <a:p>
            <a:pPr lvl="0"/>
            <a:endParaRPr lang="fr-FR" noProof="0"/>
          </a:p>
        </p:txBody>
      </p:sp>
      <p:sp>
        <p:nvSpPr>
          <p:cNvPr id="4" name="Espace réservé du texte 3"/>
          <p:cNvSpPr txBox="1">
            <a:spLocks noGrp="1"/>
          </p:cNvSpPr>
          <p:nvPr>
            <p:ph type="body" idx="2"/>
          </p:nvPr>
        </p:nvSpPr>
        <p:spPr>
          <a:xfrm>
            <a:off x="630241" y="2057400"/>
            <a:ext cx="2949570" cy="3811584"/>
          </a:xfrm>
        </p:spPr>
        <p:txBody>
          <a:bodyPr/>
          <a:lstStyle>
            <a:lvl1pPr>
              <a:defRPr sz="1600"/>
            </a:lvl1pPr>
          </a:lstStyle>
          <a:p>
            <a:pPr lvl="0"/>
            <a:r>
              <a:rPr lang="fr-FR"/>
              <a:t>Modifier les styles du texte du masque</a:t>
            </a:r>
          </a:p>
        </p:txBody>
      </p:sp>
    </p:spTree>
    <p:extLst>
      <p:ext uri="{BB962C8B-B14F-4D97-AF65-F5344CB8AC3E}">
        <p14:creationId xmlns:p14="http://schemas.microsoft.com/office/powerpoint/2010/main" val="73336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4096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6629400" y="204789"/>
            <a:ext cx="2057400" cy="5926134"/>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457200" y="204789"/>
            <a:ext cx="6019796" cy="592613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2408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fr-FR"/>
              <a:t>Modifier les styles du texte du masque</a:t>
            </a:r>
          </a:p>
        </p:txBody>
      </p:sp>
      <p:sp>
        <p:nvSpPr>
          <p:cNvPr id="4" name="Espace réservé du numéro de diapositive 4"/>
          <p:cNvSpPr txBox="1">
            <a:spLocks noGrp="1"/>
          </p:cNvSpPr>
          <p:nvPr>
            <p:ph type="sldNum" sz="quarter" idx="10"/>
          </p:nvPr>
        </p:nvSpPr>
        <p:spPr/>
        <p:txBody>
          <a:bodyPr/>
          <a:lstStyle>
            <a:lvl1pPr>
              <a:defRPr/>
            </a:lvl1pPr>
          </a:lstStyle>
          <a:p>
            <a:pPr>
              <a:defRPr/>
            </a:pPr>
            <a:r>
              <a:rPr lang="fr-FR" altLang="fr-FR"/>
              <a:t> –     </a:t>
            </a:r>
            <a:fld id="{90C9541F-D92B-4898-BB8E-025BF9E91FE7}" type="slidenum">
              <a:rPr lang="fr-FR" altLang="fr-FR"/>
              <a:pPr>
                <a:defRPr/>
              </a:pPr>
              <a:t>‹N°›</a:t>
            </a:fld>
            <a:endParaRPr lang="fr-FR" altLang="fr-FR"/>
          </a:p>
        </p:txBody>
      </p:sp>
    </p:spTree>
    <p:extLst>
      <p:ext uri="{BB962C8B-B14F-4D97-AF65-F5344CB8AC3E}">
        <p14:creationId xmlns:p14="http://schemas.microsoft.com/office/powerpoint/2010/main" val="155829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539752" y="1557342"/>
            <a:ext cx="3956051" cy="360045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4648196" y="1557342"/>
            <a:ext cx="3956051" cy="3600450"/>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txBox="1">
            <a:spLocks noGrp="1"/>
          </p:cNvSpPr>
          <p:nvPr>
            <p:ph type="sldNum" sz="quarter" idx="10"/>
          </p:nvPr>
        </p:nvSpPr>
        <p:spPr/>
        <p:txBody>
          <a:bodyPr/>
          <a:lstStyle>
            <a:lvl1pPr>
              <a:defRPr/>
            </a:lvl1pPr>
          </a:lstStyle>
          <a:p>
            <a:pPr>
              <a:defRPr/>
            </a:pPr>
            <a:r>
              <a:rPr lang="fr-FR" altLang="fr-FR"/>
              <a:t> –     </a:t>
            </a:r>
            <a:fld id="{F8939A08-E6CC-4716-8289-5E217DFAF692}" type="slidenum">
              <a:rPr lang="fr-FR" altLang="fr-FR"/>
              <a:pPr>
                <a:defRPr/>
              </a:pPr>
              <a:t>‹N°›</a:t>
            </a:fld>
            <a:endParaRPr lang="fr-FR" altLang="fr-FR"/>
          </a:p>
        </p:txBody>
      </p:sp>
    </p:spTree>
    <p:extLst>
      <p:ext uri="{BB962C8B-B14F-4D97-AF65-F5344CB8AC3E}">
        <p14:creationId xmlns:p14="http://schemas.microsoft.com/office/powerpoint/2010/main" val="127107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365129"/>
            <a:ext cx="78867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630241" y="1681160"/>
            <a:ext cx="3868734" cy="823910"/>
          </a:xfrm>
        </p:spPr>
        <p:txBody>
          <a:bodyPr anchor="b"/>
          <a:lstStyle>
            <a:lvl1pPr>
              <a:defRPr sz="2400" b="1"/>
            </a:lvl1pPr>
          </a:lstStyle>
          <a:p>
            <a:pPr lvl="0"/>
            <a:r>
              <a:rPr lang="fr-FR"/>
              <a:t>Modifier les styles du texte du masque</a:t>
            </a:r>
          </a:p>
        </p:txBody>
      </p:sp>
      <p:sp>
        <p:nvSpPr>
          <p:cNvPr id="4" name="Espace réservé du contenu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4629149" y="1681160"/>
            <a:ext cx="3887791" cy="823910"/>
          </a:xfrm>
        </p:spPr>
        <p:txBody>
          <a:bodyPr anchor="b"/>
          <a:lstStyle>
            <a:lvl1pPr>
              <a:defRPr sz="2400" b="1"/>
            </a:lvl1pPr>
          </a:lstStyle>
          <a:p>
            <a:pPr lvl="0"/>
            <a:r>
              <a:rPr lang="fr-FR"/>
              <a:t>Modifier les styles du texte du masque</a:t>
            </a:r>
          </a:p>
        </p:txBody>
      </p:sp>
      <p:sp>
        <p:nvSpPr>
          <p:cNvPr id="6" name="Espace réservé du contenu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4"/>
          <p:cNvSpPr txBox="1">
            <a:spLocks noGrp="1"/>
          </p:cNvSpPr>
          <p:nvPr>
            <p:ph type="sldNum" sz="quarter" idx="10"/>
          </p:nvPr>
        </p:nvSpPr>
        <p:spPr/>
        <p:txBody>
          <a:bodyPr/>
          <a:lstStyle>
            <a:lvl1pPr>
              <a:defRPr/>
            </a:lvl1pPr>
          </a:lstStyle>
          <a:p>
            <a:pPr>
              <a:defRPr/>
            </a:pPr>
            <a:r>
              <a:rPr lang="fr-FR" altLang="fr-FR"/>
              <a:t> –     </a:t>
            </a:r>
            <a:fld id="{67CF60BF-52C5-4D16-9192-B4C7AC579624}" type="slidenum">
              <a:rPr lang="fr-FR" altLang="fr-FR"/>
              <a:pPr>
                <a:defRPr/>
              </a:pPr>
              <a:t>‹N°›</a:t>
            </a:fld>
            <a:endParaRPr lang="fr-FR" altLang="fr-FR"/>
          </a:p>
        </p:txBody>
      </p:sp>
    </p:spTree>
    <p:extLst>
      <p:ext uri="{BB962C8B-B14F-4D97-AF65-F5344CB8AC3E}">
        <p14:creationId xmlns:p14="http://schemas.microsoft.com/office/powerpoint/2010/main" val="414819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10"/>
          </p:nvPr>
        </p:nvSpPr>
        <p:spPr/>
        <p:txBody>
          <a:bodyPr/>
          <a:lstStyle>
            <a:lvl1pPr>
              <a:defRPr/>
            </a:lvl1pPr>
          </a:lstStyle>
          <a:p>
            <a:pPr>
              <a:defRPr/>
            </a:pPr>
            <a:r>
              <a:rPr lang="fr-FR" altLang="fr-FR"/>
              <a:t> –     </a:t>
            </a:r>
            <a:fld id="{B20ABBF8-0250-4BA3-ACB2-BA63C91CCFEB}" type="slidenum">
              <a:rPr lang="fr-FR" altLang="fr-FR"/>
              <a:pPr>
                <a:defRPr/>
              </a:pPr>
              <a:t>‹N°›</a:t>
            </a:fld>
            <a:endParaRPr lang="fr-FR" altLang="fr-FR"/>
          </a:p>
        </p:txBody>
      </p:sp>
    </p:spTree>
    <p:extLst>
      <p:ext uri="{BB962C8B-B14F-4D97-AF65-F5344CB8AC3E}">
        <p14:creationId xmlns:p14="http://schemas.microsoft.com/office/powerpoint/2010/main" val="169974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u numéro de diapositive 4"/>
          <p:cNvSpPr txBox="1">
            <a:spLocks noGrp="1"/>
          </p:cNvSpPr>
          <p:nvPr>
            <p:ph type="sldNum" sz="quarter" idx="10"/>
          </p:nvPr>
        </p:nvSpPr>
        <p:spPr/>
        <p:txBody>
          <a:bodyPr/>
          <a:lstStyle>
            <a:lvl1pPr>
              <a:defRPr/>
            </a:lvl1pPr>
          </a:lstStyle>
          <a:p>
            <a:pPr>
              <a:defRPr/>
            </a:pPr>
            <a:r>
              <a:rPr lang="fr-FR" altLang="fr-FR"/>
              <a:t> –     </a:t>
            </a:r>
            <a:fld id="{8D90BBAC-3F23-42C1-94F2-A8A982BD9974}" type="slidenum">
              <a:rPr lang="fr-FR" altLang="fr-FR"/>
              <a:pPr>
                <a:defRPr/>
              </a:pPr>
              <a:t>‹N°›</a:t>
            </a:fld>
            <a:endParaRPr lang="fr-FR" altLang="fr-FR"/>
          </a:p>
        </p:txBody>
      </p:sp>
    </p:spTree>
    <p:extLst>
      <p:ext uri="{BB962C8B-B14F-4D97-AF65-F5344CB8AC3E}">
        <p14:creationId xmlns:p14="http://schemas.microsoft.com/office/powerpoint/2010/main" val="353694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du contenu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630241" y="2057400"/>
            <a:ext cx="2949570" cy="3811584"/>
          </a:xfrm>
        </p:spPr>
        <p:txBody>
          <a:bodyPr/>
          <a:lstStyle>
            <a:lvl1pPr>
              <a:defRPr sz="1600"/>
            </a:lvl1pPr>
          </a:lstStyle>
          <a:p>
            <a:pPr lvl="0"/>
            <a:r>
              <a:rPr lang="fr-FR"/>
              <a:t>Modifier les styles du texte du masque</a:t>
            </a:r>
          </a:p>
        </p:txBody>
      </p:sp>
      <p:sp>
        <p:nvSpPr>
          <p:cNvPr id="5" name="Espace réservé du numéro de diapositive 4"/>
          <p:cNvSpPr txBox="1">
            <a:spLocks noGrp="1"/>
          </p:cNvSpPr>
          <p:nvPr>
            <p:ph type="sldNum" sz="quarter" idx="10"/>
          </p:nvPr>
        </p:nvSpPr>
        <p:spPr/>
        <p:txBody>
          <a:bodyPr/>
          <a:lstStyle>
            <a:lvl1pPr>
              <a:defRPr/>
            </a:lvl1pPr>
          </a:lstStyle>
          <a:p>
            <a:pPr>
              <a:defRPr/>
            </a:pPr>
            <a:r>
              <a:rPr lang="fr-FR" altLang="fr-FR"/>
              <a:t> –     </a:t>
            </a:r>
            <a:fld id="{6E094486-E9C8-4355-AA7E-EB284CAC1BDB}" type="slidenum">
              <a:rPr lang="fr-FR" altLang="fr-FR"/>
              <a:pPr>
                <a:defRPr/>
              </a:pPr>
              <a:t>‹N°›</a:t>
            </a:fld>
            <a:endParaRPr lang="fr-FR" altLang="fr-FR"/>
          </a:p>
        </p:txBody>
      </p:sp>
    </p:spTree>
    <p:extLst>
      <p:ext uri="{BB962C8B-B14F-4D97-AF65-F5344CB8AC3E}">
        <p14:creationId xmlns:p14="http://schemas.microsoft.com/office/powerpoint/2010/main" val="366454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630241" y="457200"/>
            <a:ext cx="2949570" cy="1600200"/>
          </a:xfrm>
        </p:spPr>
        <p:txBody>
          <a:bodyPr anchor="b"/>
          <a:lstStyle>
            <a:lvl1pPr>
              <a:defRPr/>
            </a:lvl1pPr>
          </a:lstStyle>
          <a:p>
            <a:pPr lvl="0"/>
            <a:r>
              <a:rPr lang="fr-FR"/>
              <a:t>Modifiez le style du titre</a:t>
            </a:r>
          </a:p>
        </p:txBody>
      </p:sp>
      <p:sp>
        <p:nvSpPr>
          <p:cNvPr id="3" name="Espace réservé pour une image  2"/>
          <p:cNvSpPr txBox="1">
            <a:spLocks noGrp="1"/>
          </p:cNvSpPr>
          <p:nvPr>
            <p:ph type="pic" idx="1"/>
          </p:nvPr>
        </p:nvSpPr>
        <p:spPr>
          <a:xfrm>
            <a:off x="3887791" y="987423"/>
            <a:ext cx="4629149" cy="4873623"/>
          </a:xfrm>
        </p:spPr>
        <p:txBody>
          <a:bodyPr>
            <a:noAutofit/>
          </a:bodyPr>
          <a:lstStyle>
            <a:lvl1pPr>
              <a:defRPr sz="3200"/>
            </a:lvl1pPr>
          </a:lstStyle>
          <a:p>
            <a:pPr lvl="0"/>
            <a:endParaRPr lang="fr-FR" noProof="0"/>
          </a:p>
        </p:txBody>
      </p:sp>
      <p:sp>
        <p:nvSpPr>
          <p:cNvPr id="4" name="Espace réservé du texte 3"/>
          <p:cNvSpPr txBox="1">
            <a:spLocks noGrp="1"/>
          </p:cNvSpPr>
          <p:nvPr>
            <p:ph type="body" idx="2"/>
          </p:nvPr>
        </p:nvSpPr>
        <p:spPr>
          <a:xfrm>
            <a:off x="630241" y="2057400"/>
            <a:ext cx="2949570" cy="3811584"/>
          </a:xfrm>
        </p:spPr>
        <p:txBody>
          <a:bodyPr/>
          <a:lstStyle>
            <a:lvl1pPr>
              <a:defRPr sz="1600"/>
            </a:lvl1pPr>
          </a:lstStyle>
          <a:p>
            <a:pPr lvl="0"/>
            <a:r>
              <a:rPr lang="fr-FR"/>
              <a:t>Modifier les styles du texte du masque</a:t>
            </a:r>
          </a:p>
        </p:txBody>
      </p:sp>
      <p:sp>
        <p:nvSpPr>
          <p:cNvPr id="5" name="Espace réservé du numéro de diapositive 4"/>
          <p:cNvSpPr txBox="1">
            <a:spLocks noGrp="1"/>
          </p:cNvSpPr>
          <p:nvPr>
            <p:ph type="sldNum" sz="quarter" idx="10"/>
          </p:nvPr>
        </p:nvSpPr>
        <p:spPr/>
        <p:txBody>
          <a:bodyPr/>
          <a:lstStyle>
            <a:lvl1pPr>
              <a:defRPr/>
            </a:lvl1pPr>
          </a:lstStyle>
          <a:p>
            <a:pPr>
              <a:defRPr/>
            </a:pPr>
            <a:r>
              <a:rPr lang="fr-FR" altLang="fr-FR"/>
              <a:t> –     </a:t>
            </a:r>
            <a:fld id="{5945DBC2-26B1-48AD-86A8-A132B6D196B0}" type="slidenum">
              <a:rPr lang="fr-FR" altLang="fr-FR"/>
              <a:pPr>
                <a:defRPr/>
              </a:pPr>
              <a:t>‹N°›</a:t>
            </a:fld>
            <a:endParaRPr lang="fr-FR" altLang="fr-FR"/>
          </a:p>
        </p:txBody>
      </p:sp>
    </p:spTree>
    <p:extLst>
      <p:ext uri="{BB962C8B-B14F-4D97-AF65-F5344CB8AC3E}">
        <p14:creationId xmlns:p14="http://schemas.microsoft.com/office/powerpoint/2010/main" val="58711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Forme libre : forme 1"/>
          <p:cNvSpPr/>
          <p:nvPr/>
        </p:nvSpPr>
        <p:spPr>
          <a:xfrm>
            <a:off x="0" y="6035675"/>
            <a:ext cx="9140825" cy="8270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B7B128"/>
          </a:solidFill>
          <a:ln cap="flat">
            <a:noFill/>
            <a:prstDash val="solid"/>
          </a:ln>
        </p:spPr>
        <p:txBody>
          <a:bodyPr wrap="none" lIns="90004" tIns="46798" rIns="90004" bIns="46798" anchor="ctr" compatLnSpc="0"/>
          <a:lstStyle/>
          <a:p>
            <a:pPr eaLnBrk="1" fontAlgn="auto">
              <a:spcBef>
                <a:spcPts val="0"/>
              </a:spcBef>
              <a:spcAft>
                <a:spcPts val="0"/>
              </a:spcAft>
              <a:defRPr sz="1800" b="0" i="0" u="none" strike="noStrike" kern="0" cap="none" spc="0" baseline="0">
                <a:solidFill>
                  <a:srgbClr val="000000"/>
                </a:solidFill>
                <a:uFillTx/>
              </a:defRPr>
            </a:pPr>
            <a:endParaRPr lang="fr-FR" sz="2400" kern="0">
              <a:solidFill>
                <a:srgbClr val="000000"/>
              </a:solidFill>
              <a:latin typeface="Times New Roman" pitchFamily="18"/>
              <a:ea typeface="Lucida Sans Unicode" pitchFamily="2"/>
              <a:cs typeface="Tahoma" pitchFamily="2"/>
            </a:endParaRPr>
          </a:p>
        </p:txBody>
      </p:sp>
      <p:sp>
        <p:nvSpPr>
          <p:cNvPr id="1027" name="Espace réservé du titre 2"/>
          <p:cNvSpPr txBox="1">
            <a:spLocks noGrp="1" noChangeArrowheads="1"/>
          </p:cNvSpPr>
          <p:nvPr>
            <p:ph type="title"/>
          </p:nvPr>
        </p:nvSpPr>
        <p:spPr bwMode="auto">
          <a:xfrm>
            <a:off x="539750" y="242888"/>
            <a:ext cx="8064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4" tIns="46798" rIns="90004" bIns="46798" numCol="1" anchor="ctr" anchorCtr="0" compatLnSpc="1">
            <a:prstTxWarp prst="textNoShape">
              <a:avLst/>
            </a:prstTxWarp>
          </a:bodyPr>
          <a:lstStyle/>
          <a:p>
            <a:pPr lvl="0"/>
            <a:endParaRPr lang="fr-FR" altLang="fr-FR"/>
          </a:p>
        </p:txBody>
      </p:sp>
      <p:sp>
        <p:nvSpPr>
          <p:cNvPr id="1028" name="Espace réservé du texte 3"/>
          <p:cNvSpPr txBox="1">
            <a:spLocks noGrp="1" noChangeArrowheads="1"/>
          </p:cNvSpPr>
          <p:nvPr>
            <p:ph type="body" idx="1"/>
          </p:nvPr>
        </p:nvSpPr>
        <p:spPr bwMode="auto">
          <a:xfrm>
            <a:off x="539750" y="1557338"/>
            <a:ext cx="8064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numéro de diapositive 4"/>
          <p:cNvSpPr txBox="1">
            <a:spLocks noGrp="1"/>
          </p:cNvSpPr>
          <p:nvPr>
            <p:ph type="sldNum" sz="quarter" idx="4"/>
          </p:nvPr>
        </p:nvSpPr>
        <p:spPr>
          <a:xfrm>
            <a:off x="3419475" y="6267450"/>
            <a:ext cx="5184775" cy="269875"/>
          </a:xfrm>
          <a:prstGeom prst="rect">
            <a:avLst/>
          </a:prstGeom>
          <a:noFill/>
          <a:ln>
            <a:noFill/>
          </a:ln>
        </p:spPr>
        <p:txBody>
          <a:bodyPr vert="horz" wrap="square" lIns="0" tIns="0" rIns="0" bIns="0" numCol="1" anchor="t" anchorCtr="0" compatLnSpc="1">
            <a:prstTxWarp prst="textNoShape">
              <a:avLst/>
            </a:prstTxWarp>
            <a:noAutofit/>
          </a:bodyPr>
          <a:lstStyle>
            <a:lvl1pPr algn="r" eaLnBrk="1" hangingPunct="1">
              <a:defRPr sz="1200">
                <a:solidFill>
                  <a:srgbClr val="FFFFFF"/>
                </a:solidFill>
                <a:latin typeface="Arial" panose="020B0604020202020204" pitchFamily="34" charset="0"/>
                <a:ea typeface="Lucida Sans Unicode" panose="020B0602030504020204" pitchFamily="34" charset="0"/>
                <a:cs typeface="Tahoma" panose="020B0604030504040204" pitchFamily="34" charset="0"/>
              </a:defRPr>
            </a:lvl1pPr>
          </a:lstStyle>
          <a:p>
            <a:pPr>
              <a:defRPr/>
            </a:pPr>
            <a:r>
              <a:rPr lang="fr-FR" altLang="fr-FR"/>
              <a:t> –     </a:t>
            </a:r>
            <a:fld id="{732DE1A7-5DFC-4635-8313-74C34B9C87D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hdr="0" ftr="0" dt="0"/>
  <p:txStyles>
    <p:title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p:titleStyle>
    <p:bodyStyle>
      <a:lvl1pPr marL="342900" indent="-342900" algn="l" rtl="0" eaLnBrk="0" fontAlgn="base" hangingPunct="0">
        <a:spcBef>
          <a:spcPts val="2438"/>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lang="fr-FR" sz="2600">
          <a:solidFill>
            <a:srgbClr val="000000"/>
          </a:solidFill>
          <a:latin typeface="Arial" pitchFamily="18"/>
          <a:cs typeface="Tahoma" pitchFamily="2"/>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fr-FR" sz="2400" kern="1200">
          <a:solidFill>
            <a:srgbClr val="000000"/>
          </a:solidFill>
          <a:latin typeface="Calibri"/>
          <a:cs typeface="Tahoma" panose="020B0604030504040204" pitchFamily="34" charset="0"/>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fr-FR" sz="2000" kern="1200">
          <a:solidFill>
            <a:srgbClr val="000000"/>
          </a:solidFill>
          <a:latin typeface="Calibri"/>
          <a:cs typeface="Tahoma" panose="020B0604030504040204" pitchFamily="34" charset="0"/>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Forme libre : forme 1"/>
          <p:cNvSpPr/>
          <p:nvPr/>
        </p:nvSpPr>
        <p:spPr>
          <a:xfrm>
            <a:off x="0" y="0"/>
            <a:ext cx="9140825" cy="56499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B7B128"/>
          </a:solidFill>
          <a:ln cap="flat">
            <a:noFill/>
            <a:prstDash val="solid"/>
          </a:ln>
        </p:spPr>
        <p:txBody>
          <a:bodyPr wrap="none" lIns="90004" tIns="46798" rIns="90004" bIns="46798" anchor="ctr" compatLnSpc="0"/>
          <a:lstStyle/>
          <a:p>
            <a:pPr eaLnBrk="1" fontAlgn="auto">
              <a:spcBef>
                <a:spcPts val="0"/>
              </a:spcBef>
              <a:spcAft>
                <a:spcPts val="0"/>
              </a:spcAft>
              <a:defRPr sz="1800" b="0" i="0" u="none" strike="noStrike" kern="0" cap="none" spc="0" baseline="0">
                <a:solidFill>
                  <a:srgbClr val="000000"/>
                </a:solidFill>
                <a:uFillTx/>
              </a:defRPr>
            </a:pPr>
            <a:endParaRPr lang="fr-FR" sz="2400" kern="0">
              <a:solidFill>
                <a:srgbClr val="000000"/>
              </a:solidFill>
              <a:latin typeface="Times New Roman" pitchFamily="18"/>
              <a:ea typeface="Lucida Sans Unicode" pitchFamily="2"/>
              <a:cs typeface="Tahoma" pitchFamily="2"/>
            </a:endParaRPr>
          </a:p>
        </p:txBody>
      </p:sp>
      <p:sp>
        <p:nvSpPr>
          <p:cNvPr id="3" name="Forme libre : forme 2"/>
          <p:cNvSpPr/>
          <p:nvPr/>
        </p:nvSpPr>
        <p:spPr>
          <a:xfrm>
            <a:off x="261938" y="6497638"/>
            <a:ext cx="2519362" cy="1825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cap="flat">
            <a:noFill/>
            <a:prstDash val="solid"/>
          </a:ln>
        </p:spPr>
        <p:txBody>
          <a:bodyPr lIns="0" tIns="0" rIns="0" bIns="0" compatLnSpc="0"/>
          <a:lstStyle/>
          <a:p>
            <a:pPr eaLnBrk="1" fontAlgn="auto">
              <a:spcBef>
                <a:spcPts val="750"/>
              </a:spcBef>
              <a:spcAft>
                <a:spcPts val="0"/>
              </a:spcAft>
              <a:defRPr sz="1800" b="0" i="0" u="none" strike="noStrike" kern="0" cap="none" spc="0" baseline="0">
                <a:solidFill>
                  <a:srgbClr val="000000"/>
                </a:solidFill>
                <a:uFillTx/>
              </a:defRPr>
            </a:pPr>
            <a:r>
              <a:rPr lang="fr-FR" sz="1200" kern="0">
                <a:solidFill>
                  <a:srgbClr val="5B652B"/>
                </a:solidFill>
                <a:latin typeface="Times New Roman" pitchFamily="18"/>
                <a:ea typeface="Lucida Sans Unicode" pitchFamily="2"/>
                <a:cs typeface="Tahoma" pitchFamily="2"/>
              </a:rPr>
              <a:t>www.msa.fr</a:t>
            </a:r>
          </a:p>
        </p:txBody>
      </p:sp>
      <p:sp>
        <p:nvSpPr>
          <p:cNvPr id="2052" name="Espace réservé du titre 3"/>
          <p:cNvSpPr txBox="1">
            <a:spLocks noGrp="1" noChangeArrowheads="1"/>
          </p:cNvSpPr>
          <p:nvPr>
            <p:ph type="title"/>
          </p:nvPr>
        </p:nvSpPr>
        <p:spPr bwMode="auto">
          <a:xfrm>
            <a:off x="685800" y="204788"/>
            <a:ext cx="7773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fr-FR" altLang="fr-FR"/>
          </a:p>
        </p:txBody>
      </p:sp>
      <p:pic>
        <p:nvPicPr>
          <p:cNvPr id="2053" name="Imag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Espace réservé du texte 5"/>
          <p:cNvSpPr txBox="1">
            <a:spLocks noGrp="1" noChangeArrowheads="1"/>
          </p:cNvSpPr>
          <p:nvPr>
            <p:ph type="body" idx="1"/>
          </p:nvPr>
        </p:nvSpPr>
        <p:spPr bwMode="auto">
          <a:xfrm>
            <a:off x="457200" y="16049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hf hdr="0" ftr="0" dt="0"/>
  <p:txStyles>
    <p:title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kern="1200">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p:titleStyle>
    <p:bodyStyle>
      <a:lvl1pPr marL="342900" indent="-342900" algn="l" rtl="0" eaLnBrk="0" fontAlgn="base" hangingPunct="0">
        <a:spcBef>
          <a:spcPts val="2438"/>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lang="fr-FR" sz="2600" kern="1200">
          <a:solidFill>
            <a:srgbClr val="000000"/>
          </a:solidFill>
          <a:latin typeface="Arial" pitchFamily="18"/>
          <a:cs typeface="Tahoma" pitchFamily="2"/>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fr-FR" sz="2400" kern="1200">
          <a:solidFill>
            <a:srgbClr val="000000"/>
          </a:solidFill>
          <a:latin typeface="Calibri"/>
          <a:cs typeface="Tahoma" panose="020B0604030504040204" pitchFamily="34" charset="0"/>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fr-FR" sz="2000" kern="1200">
          <a:solidFill>
            <a:srgbClr val="000000"/>
          </a:solidFill>
          <a:latin typeface="Calibri"/>
          <a:cs typeface="Tahoma" panose="020B0604030504040204" pitchFamily="34" charset="0"/>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fr-FR" kern="1200">
          <a:solidFill>
            <a:srgbClr val="000000"/>
          </a:solidFill>
          <a:latin typeface="Calibri"/>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jpeg"/><Relationship Id="rId4" Type="http://schemas.openxmlformats.org/officeDocument/2006/relationships/image" Target="../media/image35.jpe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16.emf"/><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4.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image" Target="../media/image9.jpeg"/><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ZoneTexte 1"/>
          <p:cNvSpPr txBox="1">
            <a:spLocks noChangeArrowheads="1"/>
          </p:cNvSpPr>
          <p:nvPr/>
        </p:nvSpPr>
        <p:spPr bwMode="auto">
          <a:xfrm>
            <a:off x="430213" y="2781300"/>
            <a:ext cx="8401050" cy="584200"/>
          </a:xfrm>
          <a:prstGeom prst="rect">
            <a:avLst/>
          </a:prstGeom>
          <a:solidFill>
            <a:srgbClr val="FFFFFF"/>
          </a:solidFill>
          <a:ln w="9528">
            <a:solidFill>
              <a:schemeClr val="bg1"/>
            </a:solidFill>
            <a:miter lim="800000"/>
            <a:headEnd/>
            <a:tailEnd/>
          </a:ln>
        </p:spPr>
        <p:txBody>
          <a:bodyPr anchorCtr="1">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200" b="1">
                <a:solidFill>
                  <a:srgbClr val="1F4E79"/>
                </a:solidFill>
                <a:latin typeface="Museo 500" panose="02000000000000000000" pitchFamily="50" charset="0"/>
              </a:rPr>
              <a:t>GESTION DU STRESS ET DES EMOTIONS</a:t>
            </a:r>
          </a:p>
        </p:txBody>
      </p:sp>
      <p:sp>
        <p:nvSpPr>
          <p:cNvPr id="27651" name="ZoneTexte 11"/>
          <p:cNvSpPr txBox="1">
            <a:spLocks noChangeArrowheads="1"/>
          </p:cNvSpPr>
          <p:nvPr/>
        </p:nvSpPr>
        <p:spPr bwMode="auto">
          <a:xfrm>
            <a:off x="0" y="3429000"/>
            <a:ext cx="9140825" cy="1323975"/>
          </a:xfrm>
          <a:prstGeom prst="rect">
            <a:avLst/>
          </a:prstGeom>
          <a:solidFill>
            <a:srgbClr val="FFFFFF"/>
          </a:solidFill>
          <a:ln w="9528">
            <a:solidFill>
              <a:schemeClr val="bg1"/>
            </a:solidFill>
            <a:miter lim="800000"/>
            <a:headEnd/>
            <a:tailEnd/>
          </a:ln>
        </p:spPr>
        <p:txBody>
          <a:bodyPr anchorCtr="1">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4000" b="1">
                <a:solidFill>
                  <a:srgbClr val="00A1DA"/>
                </a:solidFill>
                <a:latin typeface="Museo 500" panose="02000000000000000000" pitchFamily="50" charset="0"/>
              </a:rPr>
              <a:t>Etape 1</a:t>
            </a:r>
          </a:p>
          <a:p>
            <a:pPr algn="ctr" eaLnBrk="1" hangingPunct="1">
              <a:spcBef>
                <a:spcPct val="0"/>
              </a:spcBef>
            </a:pPr>
            <a:r>
              <a:rPr lang="fr-FR" altLang="fr-FR" sz="4000">
                <a:solidFill>
                  <a:srgbClr val="00A1DA"/>
                </a:solidFill>
                <a:latin typeface="Museo 300" panose="02000000000000000000" pitchFamily="50" charset="0"/>
              </a:rPr>
              <a:t>Emotions, bien-être et santé</a:t>
            </a:r>
            <a:endParaRPr lang="fr-FR" altLang="fr-FR" sz="4000" b="1">
              <a:solidFill>
                <a:srgbClr val="00A1DA"/>
              </a:solidFill>
              <a:latin typeface="Museo 300" panose="02000000000000000000" pitchFamily="50" charset="0"/>
            </a:endParaRPr>
          </a:p>
        </p:txBody>
      </p:sp>
      <p:pic>
        <p:nvPicPr>
          <p:cNvPr id="276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765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765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46083" name="Espace réservé du numéro de diapositive 1"/>
          <p:cNvSpPr>
            <a:spLocks noGrp="1" noChangeArrowheads="1"/>
          </p:cNvSpPr>
          <p:nvPr>
            <p:ph type="sldNum" sz="quarter" idx="10"/>
          </p:nvPr>
        </p:nvSpPr>
        <p:spPr bwMode="auto">
          <a:xfrm>
            <a:off x="3617913" y="6307138"/>
            <a:ext cx="51847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5D2F421B-E65E-4311-B4EE-19CD23C2ADE3}" type="slidenum">
              <a:rPr lang="fr-FR" altLang="fr-FR" sz="1200" smtClean="0">
                <a:solidFill>
                  <a:schemeClr val="tx1"/>
                </a:solidFill>
                <a:cs typeface="Lucida Sans Unicode" panose="020B0602030504020204" pitchFamily="34" charset="0"/>
              </a:rPr>
              <a:pPr>
                <a:spcBef>
                  <a:spcPct val="0"/>
                </a:spcBef>
              </a:pPr>
              <a:t>10</a:t>
            </a:fld>
            <a:endParaRPr lang="fr-FR" altLang="fr-FR" sz="1200">
              <a:solidFill>
                <a:schemeClr val="tx1"/>
              </a:solidFill>
              <a:cs typeface="Lucida Sans Unicode" panose="020B0602030504020204" pitchFamily="34" charset="0"/>
            </a:endParaRPr>
          </a:p>
        </p:txBody>
      </p:sp>
      <p:sp>
        <p:nvSpPr>
          <p:cNvPr id="46084" name="Rectangle 1"/>
          <p:cNvSpPr>
            <a:spLocks noChangeArrowheads="1"/>
          </p:cNvSpPr>
          <p:nvPr/>
        </p:nvSpPr>
        <p:spPr bwMode="auto">
          <a:xfrm>
            <a:off x="512763" y="2381250"/>
            <a:ext cx="8318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just" eaLnBrk="1" hangingPunct="1">
              <a:spcBef>
                <a:spcPct val="0"/>
              </a:spcBef>
            </a:pPr>
            <a:r>
              <a:rPr lang="fr-FR" altLang="fr-FR" sz="2400">
                <a:solidFill>
                  <a:schemeClr val="tx1"/>
                </a:solidFill>
                <a:latin typeface="Museo 500" panose="02000000000000000000" pitchFamily="50" charset="0"/>
              </a:rPr>
              <a:t>3. Reportez sur le formulaire le nombre de graduations   </a:t>
            </a:r>
            <a:br>
              <a:rPr lang="fr-FR" altLang="fr-FR" sz="2400">
                <a:solidFill>
                  <a:schemeClr val="tx1"/>
                </a:solidFill>
                <a:latin typeface="Museo 500" panose="02000000000000000000" pitchFamily="50" charset="0"/>
              </a:rPr>
            </a:br>
            <a:r>
              <a:rPr lang="fr-FR" altLang="fr-FR" sz="2400">
                <a:solidFill>
                  <a:schemeClr val="tx1"/>
                </a:solidFill>
                <a:latin typeface="Museo 500" panose="02000000000000000000" pitchFamily="50" charset="0"/>
              </a:rPr>
              <a:t> pour chaque élément.</a:t>
            </a:r>
          </a:p>
        </p:txBody>
      </p:sp>
      <p:pic>
        <p:nvPicPr>
          <p:cNvPr id="46085" name="Imag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13" y="3198813"/>
            <a:ext cx="502761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46088"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4609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10</a:t>
            </a:r>
          </a:p>
        </p:txBody>
      </p:sp>
      <p:sp>
        <p:nvSpPr>
          <p:cNvPr id="16"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sp>
        <p:nvSpPr>
          <p:cNvPr id="46092" name="Rectangle 6"/>
          <p:cNvSpPr>
            <a:spLocks noChangeArrowheads="1"/>
          </p:cNvSpPr>
          <p:nvPr/>
        </p:nvSpPr>
        <p:spPr bwMode="auto">
          <a:xfrm>
            <a:off x="3594100" y="1922463"/>
            <a:ext cx="1425575"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20" name="Flèche : bas 1"/>
          <p:cNvSpPr/>
          <p:nvPr/>
        </p:nvSpPr>
        <p:spPr>
          <a:xfrm rot="2322471">
            <a:off x="5175250" y="1751013"/>
            <a:ext cx="400050"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6094" name="Imag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3192463"/>
            <a:ext cx="20113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p:cNvCxnSpPr>
            <a:cxnSpLocks/>
          </p:cNvCxnSpPr>
          <p:nvPr/>
        </p:nvCxnSpPr>
        <p:spPr>
          <a:xfrm flipH="1" flipV="1">
            <a:off x="4088524" y="3429000"/>
            <a:ext cx="3298114" cy="900114"/>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a:cxnSpLocks/>
          </p:cNvCxnSpPr>
          <p:nvPr/>
        </p:nvCxnSpPr>
        <p:spPr>
          <a:xfrm flipH="1">
            <a:off x="4088524" y="4681538"/>
            <a:ext cx="3128252" cy="107813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730250" y="2533650"/>
            <a:ext cx="7731125" cy="3508375"/>
          </a:xfrm>
        </p:spPr>
        <p:txBody>
          <a:bodyPr>
            <a:spAutoFit/>
          </a:bodyPr>
          <a:lstStyle/>
          <a:p>
            <a:pPr marL="0" indent="0" algn="ctr" eaLnBrk="1" fontAlgn="auto" hangingPunct="1">
              <a:spcBef>
                <a:spcPts val="2435"/>
              </a:spcBef>
              <a:spcAft>
                <a:spcPts val="0"/>
              </a:spcAft>
              <a:tabLst>
                <a:tab pos="639722" algn="l"/>
                <a:tab pos="1554122" algn="l"/>
                <a:tab pos="2468522" algn="l"/>
                <a:tab pos="3382922" algn="l"/>
                <a:tab pos="4297322" algn="l"/>
                <a:tab pos="5211722" algn="l"/>
                <a:tab pos="6126122" algn="l"/>
                <a:tab pos="7040522" algn="l"/>
                <a:tab pos="7954922" algn="l"/>
                <a:tab pos="8869322" algn="l"/>
                <a:tab pos="9783722" algn="l"/>
              </a:tabLst>
              <a:defRPr/>
            </a:pPr>
            <a:r>
              <a:rPr dirty="0">
                <a:latin typeface="Museo 500" panose="02000000000000000000" pitchFamily="50" charset="0"/>
              </a:rPr>
              <a:t>Les éléments que vous avez choisis peuvent s’inscrire dans un des </a:t>
            </a:r>
            <a:r>
              <a:rPr b="1" dirty="0">
                <a:solidFill>
                  <a:srgbClr val="00B0F0"/>
                </a:solidFill>
                <a:latin typeface="Museo 500" panose="02000000000000000000" pitchFamily="50" charset="0"/>
              </a:rPr>
              <a:t>4 piliers </a:t>
            </a:r>
            <a:r>
              <a:rPr dirty="0">
                <a:latin typeface="Museo 500" panose="02000000000000000000" pitchFamily="50" charset="0"/>
              </a:rPr>
              <a:t>de la qualité de vie</a:t>
            </a:r>
            <a:endParaRPr sz="800" dirty="0">
              <a:latin typeface="Museo 500" panose="02000000000000000000" pitchFamily="50" charset="0"/>
            </a:endParaRPr>
          </a:p>
          <a:p>
            <a:pPr marL="354009" indent="-354009" eaLnBrk="1" fontAlgn="auto" hangingPunct="1">
              <a:spcBef>
                <a:spcPts val="600"/>
              </a:spcBef>
              <a:spcAft>
                <a:spcPts val="0"/>
              </a:spcAft>
              <a:tabLst>
                <a:tab pos="639722" algn="l"/>
                <a:tab pos="1554122" algn="l"/>
                <a:tab pos="2468522" algn="l"/>
                <a:tab pos="3382922" algn="l"/>
                <a:tab pos="4297322" algn="l"/>
                <a:tab pos="5211722" algn="l"/>
                <a:tab pos="6126122" algn="l"/>
                <a:tab pos="7040522" algn="l"/>
                <a:tab pos="7954922" algn="l"/>
                <a:tab pos="8869322" algn="l"/>
                <a:tab pos="9783722" algn="l"/>
              </a:tabLst>
              <a:defRPr/>
            </a:pPr>
            <a:endParaRPr sz="800" dirty="0"/>
          </a:p>
          <a:p>
            <a:pPr marL="1887541" indent="0" eaLnBrk="1" fontAlgn="auto" hangingPunct="1">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sz="2800" dirty="0">
                <a:solidFill>
                  <a:srgbClr val="70AD47"/>
                </a:solidFill>
              </a:rPr>
              <a:t>Sécurité</a:t>
            </a:r>
            <a:r>
              <a:rPr dirty="0">
                <a:solidFill>
                  <a:srgbClr val="70AD47"/>
                </a:solidFill>
              </a:rPr>
              <a:t> et cadre de vie</a:t>
            </a:r>
            <a:endParaRPr dirty="0"/>
          </a:p>
          <a:p>
            <a:pPr marL="1887541" indent="0" eaLnBrk="1" fontAlgn="auto" hangingPunct="1">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sz="2800" dirty="0">
                <a:solidFill>
                  <a:srgbClr val="C55A11"/>
                </a:solidFill>
              </a:rPr>
              <a:t>Santé</a:t>
            </a:r>
            <a:r>
              <a:rPr dirty="0">
                <a:solidFill>
                  <a:srgbClr val="C55A11"/>
                </a:solidFill>
              </a:rPr>
              <a:t> et autonomie</a:t>
            </a:r>
            <a:endParaRPr dirty="0">
              <a:solidFill>
                <a:srgbClr val="FFC000"/>
              </a:solidFill>
            </a:endParaRPr>
          </a:p>
          <a:p>
            <a:pPr marL="1887541" indent="0" eaLnBrk="1" fontAlgn="auto" hangingPunct="1">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dirty="0">
                <a:solidFill>
                  <a:srgbClr val="FFC000"/>
                </a:solidFill>
              </a:rPr>
              <a:t>Relation aux </a:t>
            </a:r>
            <a:r>
              <a:rPr sz="2800" dirty="0">
                <a:solidFill>
                  <a:srgbClr val="FFC000"/>
                </a:solidFill>
              </a:rPr>
              <a:t>autres</a:t>
            </a:r>
            <a:endParaRPr dirty="0"/>
          </a:p>
          <a:p>
            <a:pPr marL="1887541" indent="0" eaLnBrk="1" fontAlgn="auto" hangingPunct="1">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r>
              <a:rPr dirty="0">
                <a:solidFill>
                  <a:srgbClr val="333F50"/>
                </a:solidFill>
              </a:rPr>
              <a:t>Ressources </a:t>
            </a:r>
            <a:r>
              <a:rPr sz="2800" dirty="0">
                <a:solidFill>
                  <a:srgbClr val="333F50"/>
                </a:solidFill>
              </a:rPr>
              <a:t>personnelle</a:t>
            </a:r>
            <a:r>
              <a:rPr dirty="0">
                <a:solidFill>
                  <a:srgbClr val="333F50"/>
                </a:solidFill>
              </a:rPr>
              <a:t>s et loisirs</a:t>
            </a:r>
          </a:p>
          <a:p>
            <a:pPr marL="1887541" indent="0" eaLnBrk="1" fontAlgn="auto" hangingPunct="1">
              <a:spcBef>
                <a:spcPts val="600"/>
              </a:spcBef>
              <a:spcAft>
                <a:spcPts val="0"/>
              </a:spcAft>
              <a:tabLst>
                <a:tab pos="639724" algn="l"/>
                <a:tab pos="1554124" algn="l"/>
                <a:tab pos="2468523" algn="l"/>
                <a:tab pos="3382923" algn="l"/>
                <a:tab pos="4297323" algn="l"/>
                <a:tab pos="5211723" algn="l"/>
                <a:tab pos="6126123" algn="l"/>
                <a:tab pos="7040523" algn="l"/>
                <a:tab pos="7954923" algn="l"/>
                <a:tab pos="8869323" algn="l"/>
                <a:tab pos="9783723" algn="l"/>
              </a:tabLst>
              <a:defRPr/>
            </a:pPr>
            <a:endParaRPr dirty="0"/>
          </a:p>
        </p:txBody>
      </p:sp>
      <p:pic>
        <p:nvPicPr>
          <p:cNvPr id="48131"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963" y="3568700"/>
            <a:ext cx="752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Imag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4592638"/>
            <a:ext cx="74136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Imag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313" y="5002213"/>
            <a:ext cx="557212"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0"/>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pic>
        <p:nvPicPr>
          <p:cNvPr id="48135" name="Imag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4038600"/>
            <a:ext cx="78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Espace réservé du numéro de diapositive 1"/>
          <p:cNvSpPr>
            <a:spLocks noGrp="1" noChangeArrowheads="1"/>
          </p:cNvSpPr>
          <p:nvPr>
            <p:ph type="sldNum" sz="quarter" idx="10"/>
          </p:nvPr>
        </p:nvSpPr>
        <p:spPr bwMode="auto">
          <a:xfrm>
            <a:off x="3419475" y="6335713"/>
            <a:ext cx="51847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3912B453-883B-439D-8303-B9ADDE6A2F56}" type="slidenum">
              <a:rPr lang="fr-FR" altLang="fr-FR" sz="1200" smtClean="0">
                <a:solidFill>
                  <a:schemeClr val="tx1"/>
                </a:solidFill>
                <a:cs typeface="Lucida Sans Unicode" panose="020B0602030504020204" pitchFamily="34" charset="0"/>
              </a:rPr>
              <a:pPr>
                <a:spcBef>
                  <a:spcPct val="0"/>
                </a:spcBef>
              </a:pPr>
              <a:t>11</a:t>
            </a:fld>
            <a:endParaRPr lang="fr-FR" altLang="fr-FR" sz="1200">
              <a:solidFill>
                <a:schemeClr val="tx1"/>
              </a:solidFill>
              <a:cs typeface="Lucida Sans Unicode" panose="020B0602030504020204" pitchFamily="34" charset="0"/>
            </a:endParaRPr>
          </a:p>
        </p:txBody>
      </p:sp>
      <p:pic>
        <p:nvPicPr>
          <p:cNvPr id="48137"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48139" name="Image 9"/>
          <p:cNvPicPr>
            <a:picLocks noChangeAspect="1"/>
          </p:cNvPicPr>
          <p:nvPr/>
        </p:nvPicPr>
        <p:blipFill>
          <a:blip r:embed="rId8">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4814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11</a:t>
            </a:r>
          </a:p>
        </p:txBody>
      </p:sp>
      <p:sp>
        <p:nvSpPr>
          <p:cNvPr id="15"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sp>
        <p:nvSpPr>
          <p:cNvPr id="48143" name="Rectangle 6"/>
          <p:cNvSpPr>
            <a:spLocks noChangeArrowheads="1"/>
          </p:cNvSpPr>
          <p:nvPr/>
        </p:nvSpPr>
        <p:spPr bwMode="auto">
          <a:xfrm>
            <a:off x="6099175" y="1851025"/>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17" name="Flèche : bas 1"/>
          <p:cNvSpPr/>
          <p:nvPr/>
        </p:nvSpPr>
        <p:spPr>
          <a:xfrm rot="2322471">
            <a:off x="7680325" y="1681163"/>
            <a:ext cx="398463"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9"/>
          <p:cNvSpPr>
            <a:spLocks noChangeArrowheads="1"/>
          </p:cNvSpPr>
          <p:nvPr/>
        </p:nvSpPr>
        <p:spPr bwMode="auto">
          <a:xfrm>
            <a:off x="1016000" y="2035175"/>
            <a:ext cx="7134225" cy="563563"/>
          </a:xfrm>
          <a:prstGeom prst="rect">
            <a:avLst/>
          </a:prstGeom>
          <a:solidFill>
            <a:srgbClr val="548235"/>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b="1">
                <a:solidFill>
                  <a:srgbClr val="FFFFFF"/>
                </a:solidFill>
                <a:latin typeface="Museo 500" panose="02000000000000000000" pitchFamily="50" charset="0"/>
              </a:rPr>
              <a:t>SECURITE &amp; CADRE DE VIE</a:t>
            </a:r>
          </a:p>
        </p:txBody>
      </p:sp>
      <p:sp>
        <p:nvSpPr>
          <p:cNvPr id="50179"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F6CA37D0-7AC2-40BE-8967-F13C9E0C6699}" type="slidenum">
              <a:rPr lang="fr-FR" altLang="fr-FR" sz="1200" smtClean="0">
                <a:solidFill>
                  <a:schemeClr val="tx1"/>
                </a:solidFill>
                <a:cs typeface="Lucida Sans Unicode" panose="020B0602030504020204" pitchFamily="34" charset="0"/>
              </a:rPr>
              <a:pPr>
                <a:spcBef>
                  <a:spcPct val="0"/>
                </a:spcBef>
              </a:pPr>
              <a:t>12</a:t>
            </a:fld>
            <a:endParaRPr lang="fr-FR" altLang="fr-FR" sz="1200">
              <a:solidFill>
                <a:schemeClr val="tx1"/>
              </a:solidFill>
              <a:cs typeface="Lucida Sans Unicode" panose="020B0602030504020204" pitchFamily="34" charset="0"/>
            </a:endParaRPr>
          </a:p>
        </p:txBody>
      </p:sp>
      <p:pic>
        <p:nvPicPr>
          <p:cNvPr id="5018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50182"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5018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12</a:t>
            </a:r>
          </a:p>
        </p:txBody>
      </p:sp>
      <p:sp>
        <p:nvSpPr>
          <p:cNvPr id="4" name="Rectangle 3"/>
          <p:cNvSpPr/>
          <p:nvPr/>
        </p:nvSpPr>
        <p:spPr>
          <a:xfrm>
            <a:off x="1016000" y="2597150"/>
            <a:ext cx="7134225" cy="3319463"/>
          </a:xfrm>
          <a:prstGeom prst="rect">
            <a:avLst/>
          </a:prstGeom>
          <a:solidFill>
            <a:srgbClr val="E2F0D9"/>
          </a:solidFill>
          <a:ln w="12701" cap="flat">
            <a:solidFill>
              <a:schemeClr val="bg1"/>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fr-FR" sz="2400" b="1" kern="0" dirty="0">
                <a:solidFill>
                  <a:srgbClr val="000000"/>
                </a:solidFill>
                <a:latin typeface="Museo 500" panose="02000000000000000000" pitchFamily="50" charset="0"/>
              </a:rPr>
              <a:t>Aspects financiers, matériels, logement, conditions et cadre de vie…</a:t>
            </a:r>
          </a:p>
          <a:p>
            <a:pPr algn="ctr" eaLnBrk="1" fontAlgn="auto" hangingPunct="1">
              <a:spcBef>
                <a:spcPts val="0"/>
              </a:spcBef>
              <a:spcAft>
                <a:spcPts val="0"/>
              </a:spcAft>
              <a:defRPr sz="1800" b="0" i="0" u="none" strike="noStrike" kern="0" cap="none" spc="0" baseline="0">
                <a:solidFill>
                  <a:srgbClr val="000000"/>
                </a:solidFill>
                <a:uFillTx/>
              </a:defRPr>
            </a:pPr>
            <a:endParaRPr lang="fr-FR" sz="1400" kern="0" dirty="0">
              <a:solidFill>
                <a:srgbClr val="000000"/>
              </a:solidFill>
              <a:latin typeface="Museo 500" panose="02000000000000000000" pitchFamily="50" charset="0"/>
            </a:endParaRPr>
          </a:p>
          <a:p>
            <a:pPr algn="ctr" eaLnBrk="1" fontAlgn="auto" hangingPunct="1">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Ressources financières</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Sécurité      Absence de violence</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Confort     Logement 	Cadre de vie       Lieu de vie  </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       Lieu calme        Nature       Météo</a:t>
            </a:r>
          </a:p>
          <a:p>
            <a:pPr algn="ctr" eaLnBrk="1" fontAlgn="auto" hangingPunct="1">
              <a:lnSpc>
                <a:spcPct val="150000"/>
              </a:lnSpc>
              <a:spcBef>
                <a:spcPts val="0"/>
              </a:spcBef>
              <a:spcAft>
                <a:spcPts val="0"/>
              </a:spcAf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rPr>
              <a:t>Sécurité des proches…</a:t>
            </a:r>
          </a:p>
        </p:txBody>
      </p:sp>
      <p:sp>
        <p:nvSpPr>
          <p:cNvPr id="12"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4 piliers de la qualité de vie</a:t>
            </a:r>
          </a:p>
        </p:txBody>
      </p:sp>
      <p:pic>
        <p:nvPicPr>
          <p:cNvPr id="50187" name="Imag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38" y="1277938"/>
            <a:ext cx="9810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666750"/>
            <a:ext cx="1473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3C868470-022F-46C5-B1BC-521AFA194257}" type="slidenum">
              <a:rPr lang="fr-FR" altLang="fr-FR" sz="1200" smtClean="0">
                <a:solidFill>
                  <a:schemeClr val="tx1"/>
                </a:solidFill>
                <a:cs typeface="Lucida Sans Unicode" panose="020B0602030504020204" pitchFamily="34" charset="0"/>
              </a:rPr>
              <a:pPr>
                <a:spcBef>
                  <a:spcPct val="0"/>
                </a:spcBef>
              </a:pPr>
              <a:t>13</a:t>
            </a:fld>
            <a:endParaRPr lang="fr-FR" altLang="fr-FR" sz="1200">
              <a:solidFill>
                <a:schemeClr val="tx1"/>
              </a:solidFill>
              <a:cs typeface="Lucida Sans Unicode" panose="020B0602030504020204" pitchFamily="34" charset="0"/>
            </a:endParaRPr>
          </a:p>
        </p:txBody>
      </p:sp>
      <p:pic>
        <p:nvPicPr>
          <p:cNvPr id="5222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52230"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5223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13</a:t>
            </a:r>
          </a:p>
        </p:txBody>
      </p:sp>
      <p:sp>
        <p:nvSpPr>
          <p:cNvPr id="12"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4 piliers de la qualité de vie</a:t>
            </a:r>
          </a:p>
        </p:txBody>
      </p:sp>
      <p:sp>
        <p:nvSpPr>
          <p:cNvPr id="52234" name="Rectangle 3"/>
          <p:cNvSpPr>
            <a:spLocks noChangeArrowheads="1"/>
          </p:cNvSpPr>
          <p:nvPr/>
        </p:nvSpPr>
        <p:spPr bwMode="auto">
          <a:xfrm>
            <a:off x="628650" y="2606675"/>
            <a:ext cx="7954963" cy="3308350"/>
          </a:xfrm>
          <a:prstGeom prst="rect">
            <a:avLst/>
          </a:prstGeom>
          <a:solidFill>
            <a:srgbClr val="FBE5D6"/>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200" b="1">
                <a:latin typeface="Museo 500" panose="02000000000000000000" pitchFamily="50" charset="0"/>
              </a:rPr>
              <a:t>Santé physique et mentale, autonomie, alimentation, activités physiques pour entretenir sa santé…</a:t>
            </a:r>
          </a:p>
          <a:p>
            <a:pPr algn="ctr" eaLnBrk="1" hangingPunct="1">
              <a:lnSpc>
                <a:spcPct val="200000"/>
              </a:lnSpc>
              <a:spcBef>
                <a:spcPct val="0"/>
              </a:spcBef>
            </a:pPr>
            <a:r>
              <a:rPr lang="fr-FR" altLang="fr-FR" sz="2000">
                <a:latin typeface="Museo 500" panose="02000000000000000000" pitchFamily="50" charset="0"/>
              </a:rPr>
              <a:t>Santé          Santé physique         Santé mentale        Santé sexuelle</a:t>
            </a:r>
          </a:p>
          <a:p>
            <a:pPr algn="ctr" eaLnBrk="1" hangingPunct="1">
              <a:lnSpc>
                <a:spcPct val="150000"/>
              </a:lnSpc>
              <a:spcBef>
                <a:spcPct val="0"/>
              </a:spcBef>
            </a:pPr>
            <a:r>
              <a:rPr lang="fr-FR" altLang="fr-FR" sz="2000">
                <a:latin typeface="Museo 500" panose="02000000000000000000" pitchFamily="50" charset="0"/>
              </a:rPr>
              <a:t>Pas de douleur        Sommeil</a:t>
            </a:r>
          </a:p>
          <a:p>
            <a:pPr algn="ctr" eaLnBrk="1" hangingPunct="1">
              <a:lnSpc>
                <a:spcPct val="150000"/>
              </a:lnSpc>
              <a:spcBef>
                <a:spcPct val="0"/>
              </a:spcBef>
            </a:pPr>
            <a:r>
              <a:rPr lang="fr-FR" altLang="fr-FR" sz="2000">
                <a:latin typeface="Museo 500" panose="02000000000000000000" pitchFamily="50" charset="0"/>
              </a:rPr>
              <a:t>Traitement adapté     Bon suivi médical</a:t>
            </a:r>
          </a:p>
          <a:p>
            <a:pPr algn="ctr" eaLnBrk="1" hangingPunct="1">
              <a:lnSpc>
                <a:spcPct val="150000"/>
              </a:lnSpc>
              <a:spcBef>
                <a:spcPct val="0"/>
              </a:spcBef>
            </a:pPr>
            <a:r>
              <a:rPr lang="fr-FR" altLang="fr-FR" sz="2000">
                <a:latin typeface="Museo 500" panose="02000000000000000000" pitchFamily="50" charset="0"/>
              </a:rPr>
              <a:t>Prendre soin de soi        Etre reposé </a:t>
            </a:r>
          </a:p>
          <a:p>
            <a:pPr algn="ctr" eaLnBrk="1" hangingPunct="1">
              <a:lnSpc>
                <a:spcPct val="150000"/>
              </a:lnSpc>
              <a:spcBef>
                <a:spcPct val="0"/>
              </a:spcBef>
            </a:pPr>
            <a:r>
              <a:rPr lang="fr-FR" altLang="fr-FR" sz="2000">
                <a:latin typeface="Museo 500" panose="02000000000000000000" pitchFamily="50" charset="0"/>
              </a:rPr>
              <a:t>Hygiène de vie       Alimentation      Activité physique…</a:t>
            </a:r>
          </a:p>
        </p:txBody>
      </p:sp>
      <p:sp>
        <p:nvSpPr>
          <p:cNvPr id="52235" name="Rectangle 9"/>
          <p:cNvSpPr>
            <a:spLocks noChangeArrowheads="1"/>
          </p:cNvSpPr>
          <p:nvPr/>
        </p:nvSpPr>
        <p:spPr bwMode="auto">
          <a:xfrm>
            <a:off x="628650" y="2112963"/>
            <a:ext cx="7954963" cy="500062"/>
          </a:xfrm>
          <a:prstGeom prst="rect">
            <a:avLst/>
          </a:prstGeom>
          <a:solidFill>
            <a:srgbClr val="C55A11"/>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b="1">
                <a:solidFill>
                  <a:srgbClr val="FFFFFF"/>
                </a:solidFill>
                <a:latin typeface="Museo 500" panose="02000000000000000000" pitchFamily="50" charset="0"/>
              </a:rPr>
              <a:t>SANTE &amp; AUTONOMIE</a:t>
            </a:r>
          </a:p>
        </p:txBody>
      </p:sp>
      <p:pic>
        <p:nvPicPr>
          <p:cNvPr id="52236" name="Imag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0" y="1284288"/>
            <a:ext cx="11271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9"/>
          <p:cNvSpPr>
            <a:spLocks noChangeArrowheads="1"/>
          </p:cNvSpPr>
          <p:nvPr/>
        </p:nvSpPr>
        <p:spPr bwMode="auto">
          <a:xfrm>
            <a:off x="893763" y="2108200"/>
            <a:ext cx="7434262" cy="539750"/>
          </a:xfrm>
          <a:prstGeom prst="rect">
            <a:avLst/>
          </a:prstGeom>
          <a:solidFill>
            <a:srgbClr val="FFC000"/>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b="1">
                <a:latin typeface="Museo 500" panose="02000000000000000000" pitchFamily="50" charset="0"/>
              </a:rPr>
              <a:t>RELATION AUX AUTRES</a:t>
            </a:r>
          </a:p>
        </p:txBody>
      </p:sp>
      <p:pic>
        <p:nvPicPr>
          <p:cNvPr id="54275"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338"/>
            <a:ext cx="14970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0D49E0C7-A98E-4182-BCE1-B9FCB353112B}" type="slidenum">
              <a:rPr lang="fr-FR" altLang="fr-FR" sz="1200" smtClean="0">
                <a:solidFill>
                  <a:schemeClr val="tx1"/>
                </a:solidFill>
                <a:cs typeface="Lucida Sans Unicode" panose="020B0602030504020204" pitchFamily="34" charset="0"/>
              </a:rPr>
              <a:pPr>
                <a:spcBef>
                  <a:spcPct val="0"/>
                </a:spcBef>
              </a:pPr>
              <a:t>14</a:t>
            </a:fld>
            <a:endParaRPr lang="fr-FR" altLang="fr-FR" sz="1200">
              <a:solidFill>
                <a:schemeClr val="tx1"/>
              </a:solidFill>
              <a:cs typeface="Lucida Sans Unicode" panose="020B0602030504020204" pitchFamily="34" charset="0"/>
            </a:endParaRPr>
          </a:p>
        </p:txBody>
      </p:sp>
      <p:pic>
        <p:nvPicPr>
          <p:cNvPr id="5427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54279"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5428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14</a:t>
            </a:r>
          </a:p>
        </p:txBody>
      </p:sp>
      <p:sp>
        <p:nvSpPr>
          <p:cNvPr id="13"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4 piliers de la qualité de vie</a:t>
            </a:r>
          </a:p>
        </p:txBody>
      </p:sp>
      <p:sp>
        <p:nvSpPr>
          <p:cNvPr id="54283" name="Rectangle 3"/>
          <p:cNvSpPr>
            <a:spLocks noChangeArrowheads="1"/>
          </p:cNvSpPr>
          <p:nvPr/>
        </p:nvSpPr>
        <p:spPr bwMode="auto">
          <a:xfrm>
            <a:off x="893763" y="2647950"/>
            <a:ext cx="7434262" cy="3197225"/>
          </a:xfrm>
          <a:prstGeom prst="rect">
            <a:avLst/>
          </a:prstGeom>
          <a:solidFill>
            <a:srgbClr val="FFF2CC"/>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200" b="1">
                <a:latin typeface="Museo 500" panose="02000000000000000000" pitchFamily="50" charset="0"/>
              </a:rPr>
              <a:t>Vie affective et sociale, couple, famille, amis,</a:t>
            </a:r>
            <a:br>
              <a:rPr lang="fr-FR" altLang="fr-FR" sz="2200" b="1">
                <a:latin typeface="Museo 500" panose="02000000000000000000" pitchFamily="50" charset="0"/>
              </a:rPr>
            </a:br>
            <a:r>
              <a:rPr lang="fr-FR" altLang="fr-FR" sz="2200" b="1">
                <a:latin typeface="Museo 500" panose="02000000000000000000" pitchFamily="50" charset="0"/>
              </a:rPr>
              <a:t>animaux de compagnie…</a:t>
            </a:r>
          </a:p>
          <a:p>
            <a:pPr algn="ctr" eaLnBrk="1" hangingPunct="1">
              <a:spcBef>
                <a:spcPct val="0"/>
              </a:spcBef>
            </a:pPr>
            <a:r>
              <a:rPr lang="fr-FR" altLang="fr-FR" sz="2800">
                <a:latin typeface="Calibri" panose="020F0502020204030204" pitchFamily="34" charset="0"/>
              </a:rPr>
              <a:t>    </a:t>
            </a:r>
            <a:r>
              <a:rPr lang="fr-FR" altLang="fr-FR" sz="2000">
                <a:latin typeface="Museo 500" panose="02000000000000000000" pitchFamily="50" charset="0"/>
              </a:rPr>
              <a:t>Amour    Couple     Famille </a:t>
            </a:r>
          </a:p>
          <a:p>
            <a:pPr algn="ctr" eaLnBrk="1" hangingPunct="1">
              <a:spcBef>
                <a:spcPct val="0"/>
              </a:spcBef>
            </a:pPr>
            <a:r>
              <a:rPr lang="fr-FR" altLang="fr-FR" sz="2000">
                <a:latin typeface="Museo 500" panose="02000000000000000000" pitchFamily="50" charset="0"/>
              </a:rPr>
              <a:t>Enfants     Petits enfants      Bonheur des proches Amitié       Entourage       Animaux</a:t>
            </a:r>
          </a:p>
          <a:p>
            <a:pPr algn="ctr" eaLnBrk="1" hangingPunct="1">
              <a:spcBef>
                <a:spcPct val="0"/>
              </a:spcBef>
            </a:pPr>
            <a:r>
              <a:rPr lang="fr-FR" altLang="fr-FR" sz="2000">
                <a:latin typeface="Museo 500" panose="02000000000000000000" pitchFamily="50" charset="0"/>
              </a:rPr>
              <a:t>Respect       Confiance      </a:t>
            </a:r>
          </a:p>
          <a:p>
            <a:pPr algn="ctr" eaLnBrk="1" hangingPunct="1">
              <a:spcBef>
                <a:spcPct val="0"/>
              </a:spcBef>
            </a:pPr>
            <a:r>
              <a:rPr lang="fr-FR" altLang="fr-FR" sz="2000">
                <a:latin typeface="Museo 500" panose="02000000000000000000" pitchFamily="50" charset="0"/>
              </a:rPr>
              <a:t>Bonnes relations avec les autres</a:t>
            </a:r>
          </a:p>
          <a:p>
            <a:pPr algn="ctr" eaLnBrk="1" hangingPunct="1">
              <a:spcBef>
                <a:spcPct val="0"/>
              </a:spcBef>
            </a:pPr>
            <a:r>
              <a:rPr lang="fr-FR" altLang="fr-FR" sz="2000">
                <a:latin typeface="Museo 500" panose="02000000000000000000" pitchFamily="50" charset="0"/>
              </a:rPr>
              <a:t>Partage        Echanges        Etre entouré       </a:t>
            </a:r>
          </a:p>
          <a:p>
            <a:pPr algn="ctr" eaLnBrk="1" hangingPunct="1">
              <a:spcBef>
                <a:spcPct val="0"/>
              </a:spcBef>
            </a:pPr>
            <a:r>
              <a:rPr lang="fr-FR" altLang="fr-FR" sz="2000">
                <a:latin typeface="Museo 500" panose="02000000000000000000" pitchFamily="50" charset="0"/>
              </a:rPr>
              <a:t>Etre soutenu        Etre utile…</a:t>
            </a:r>
          </a:p>
        </p:txBody>
      </p:sp>
      <p:pic>
        <p:nvPicPr>
          <p:cNvPr id="54284" name="Imag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963" y="1411288"/>
            <a:ext cx="9318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9"/>
          <p:cNvSpPr>
            <a:spLocks noChangeArrowheads="1"/>
          </p:cNvSpPr>
          <p:nvPr/>
        </p:nvSpPr>
        <p:spPr bwMode="auto">
          <a:xfrm>
            <a:off x="485775" y="2144713"/>
            <a:ext cx="8118475" cy="531812"/>
          </a:xfrm>
          <a:prstGeom prst="rect">
            <a:avLst/>
          </a:prstGeom>
          <a:solidFill>
            <a:srgbClr val="8497B0"/>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b="1">
                <a:solidFill>
                  <a:srgbClr val="FFFFFF"/>
                </a:solidFill>
                <a:latin typeface="Museo 500" panose="02000000000000000000" pitchFamily="50" charset="0"/>
              </a:rPr>
              <a:t>RESSOURCES PERSONNELLES ET LOISIRS</a:t>
            </a:r>
          </a:p>
        </p:txBody>
      </p:sp>
      <p:pic>
        <p:nvPicPr>
          <p:cNvPr id="56323"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4288"/>
            <a:ext cx="1184276"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62A1113D-1086-4685-98BE-6C7442AFFFAE}" type="slidenum">
              <a:rPr lang="fr-FR" altLang="fr-FR" sz="1200" smtClean="0">
                <a:solidFill>
                  <a:schemeClr val="tx1"/>
                </a:solidFill>
                <a:cs typeface="Lucida Sans Unicode" panose="020B0602030504020204" pitchFamily="34" charset="0"/>
              </a:rPr>
              <a:pPr>
                <a:spcBef>
                  <a:spcPct val="0"/>
                </a:spcBef>
              </a:pPr>
              <a:t>15</a:t>
            </a:fld>
            <a:endParaRPr lang="fr-FR" altLang="fr-FR" sz="1200">
              <a:solidFill>
                <a:schemeClr val="tx1"/>
              </a:solidFill>
              <a:cs typeface="Lucida Sans Unicode" panose="020B0602030504020204" pitchFamily="34" charset="0"/>
            </a:endParaRPr>
          </a:p>
        </p:txBody>
      </p:sp>
      <p:pic>
        <p:nvPicPr>
          <p:cNvPr id="5632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56327"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5632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15</a:t>
            </a:r>
          </a:p>
        </p:txBody>
      </p:sp>
      <p:sp>
        <p:nvSpPr>
          <p:cNvPr id="56330" name="Rectangle 3"/>
          <p:cNvSpPr>
            <a:spLocks noChangeArrowheads="1"/>
          </p:cNvSpPr>
          <p:nvPr/>
        </p:nvSpPr>
        <p:spPr bwMode="auto">
          <a:xfrm>
            <a:off x="485775" y="2676525"/>
            <a:ext cx="8118475" cy="3248025"/>
          </a:xfrm>
          <a:prstGeom prst="rect">
            <a:avLst/>
          </a:prstGeom>
          <a:solidFill>
            <a:srgbClr val="EDEDED"/>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200" b="1">
                <a:latin typeface="Museo 500" panose="02000000000000000000" pitchFamily="50" charset="0"/>
              </a:rPr>
              <a:t>Activités artistiques, loisirs, talents, aspirations personnelles, valeurs…</a:t>
            </a:r>
          </a:p>
          <a:p>
            <a:pPr algn="ctr" eaLnBrk="1" hangingPunct="1">
              <a:spcBef>
                <a:spcPct val="0"/>
              </a:spcBef>
            </a:pPr>
            <a:r>
              <a:rPr lang="fr-FR" altLang="fr-FR" sz="2000">
                <a:latin typeface="Museo 500" panose="02000000000000000000" pitchFamily="50" charset="0"/>
              </a:rPr>
              <a:t>Spiritualité       Religion	Epanouissement</a:t>
            </a:r>
          </a:p>
          <a:p>
            <a:pPr algn="ctr" eaLnBrk="1" hangingPunct="1">
              <a:spcBef>
                <a:spcPct val="0"/>
              </a:spcBef>
            </a:pPr>
            <a:r>
              <a:rPr lang="fr-FR" altLang="fr-FR" sz="2000">
                <a:latin typeface="Museo 500" panose="02000000000000000000" pitchFamily="50" charset="0"/>
              </a:rPr>
              <a:t>Harmonie      Beauté        Sérénité	</a:t>
            </a:r>
          </a:p>
          <a:p>
            <a:pPr algn="ctr" eaLnBrk="1" hangingPunct="1">
              <a:spcBef>
                <a:spcPct val="0"/>
              </a:spcBef>
            </a:pPr>
            <a:r>
              <a:rPr lang="fr-FR" altLang="fr-FR" sz="2000">
                <a:latin typeface="Museo 500" panose="02000000000000000000" pitchFamily="50" charset="0"/>
              </a:rPr>
              <a:t>Plaisirs 	Envie de vivre 	Projets</a:t>
            </a:r>
          </a:p>
          <a:p>
            <a:pPr algn="ctr" eaLnBrk="1" hangingPunct="1">
              <a:spcBef>
                <a:spcPct val="0"/>
              </a:spcBef>
            </a:pPr>
            <a:r>
              <a:rPr lang="fr-FR" altLang="fr-FR" sz="2000">
                <a:latin typeface="Museo 500" panose="02000000000000000000" pitchFamily="50" charset="0"/>
              </a:rPr>
              <a:t>Curiosité     Esprit positif     Espoir		Liberté</a:t>
            </a:r>
          </a:p>
          <a:p>
            <a:pPr algn="ctr" eaLnBrk="1" hangingPunct="1">
              <a:spcBef>
                <a:spcPct val="0"/>
              </a:spcBef>
            </a:pPr>
            <a:r>
              <a:rPr lang="fr-FR" altLang="fr-FR" sz="2000">
                <a:latin typeface="Museo 500" panose="02000000000000000000" pitchFamily="50" charset="0"/>
              </a:rPr>
              <a:t>Voyages      Loisirs        Culture       Créativité</a:t>
            </a:r>
          </a:p>
          <a:p>
            <a:pPr algn="ctr" eaLnBrk="1" hangingPunct="1">
              <a:spcBef>
                <a:spcPct val="0"/>
              </a:spcBef>
            </a:pPr>
            <a:r>
              <a:rPr lang="fr-FR" altLang="fr-FR" sz="2000">
                <a:latin typeface="Museo 500" panose="02000000000000000000" pitchFamily="50" charset="0"/>
              </a:rPr>
              <a:t>Savoir s’adapter       Savoir dire non        Maîtrise de soi </a:t>
            </a:r>
          </a:p>
          <a:p>
            <a:pPr algn="ctr" eaLnBrk="1" hangingPunct="1">
              <a:spcBef>
                <a:spcPct val="0"/>
              </a:spcBef>
            </a:pPr>
            <a:r>
              <a:rPr lang="fr-FR" altLang="fr-FR" sz="2000">
                <a:latin typeface="Museo 500" panose="02000000000000000000" pitchFamily="50" charset="0"/>
              </a:rPr>
              <a:t>Acceptation de soi         Confiance en soi         Estime de soi</a:t>
            </a:r>
          </a:p>
          <a:p>
            <a:pPr algn="ctr" eaLnBrk="1" hangingPunct="1">
              <a:spcBef>
                <a:spcPct val="0"/>
              </a:spcBef>
            </a:pPr>
            <a:r>
              <a:rPr lang="fr-FR" altLang="fr-FR" sz="2000">
                <a:latin typeface="Museo 500" panose="02000000000000000000" pitchFamily="50" charset="0"/>
              </a:rPr>
              <a:t>Comprendre les autres         Comprendre le monde…</a:t>
            </a:r>
          </a:p>
        </p:txBody>
      </p:sp>
      <p:sp>
        <p:nvSpPr>
          <p:cNvPr id="12"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4 piliers de la qualité de vie</a:t>
            </a:r>
          </a:p>
        </p:txBody>
      </p:sp>
      <p:pic>
        <p:nvPicPr>
          <p:cNvPr id="56332" name="Imag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313" y="1328738"/>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texte 2"/>
          <p:cNvSpPr txBox="1">
            <a:spLocks noGrp="1" noChangeArrowheads="1"/>
          </p:cNvSpPr>
          <p:nvPr>
            <p:ph type="body" idx="4294967295"/>
          </p:nvPr>
        </p:nvSpPr>
        <p:spPr>
          <a:xfrm>
            <a:off x="6496050" y="2917825"/>
            <a:ext cx="2371725" cy="2232025"/>
          </a:xfrm>
        </p:spPr>
        <p:txBody>
          <a:bodyPr>
            <a:spAutoFit/>
          </a:bodyPr>
          <a:lstStyle/>
          <a:p>
            <a:pPr marL="352425" indent="-352425" eaLnBrk="1" hangingPunct="1"/>
            <a:r>
              <a:rPr altLang="fr-FR" sz="2000">
                <a:latin typeface="Museo 500" panose="02000000000000000000" pitchFamily="50" charset="0"/>
                <a:cs typeface="Tahoma" panose="020B0604030504040204" pitchFamily="34" charset="0"/>
              </a:rPr>
              <a:t>4. Classez chaque élément que vous avez choisi dans un des </a:t>
            </a:r>
            <a:r>
              <a:rPr altLang="fr-FR" sz="2000" b="1">
                <a:latin typeface="Museo 500" panose="02000000000000000000" pitchFamily="50" charset="0"/>
                <a:cs typeface="Tahoma" panose="020B0604030504040204" pitchFamily="34" charset="0"/>
              </a:rPr>
              <a:t>4 piliers </a:t>
            </a:r>
            <a:r>
              <a:rPr altLang="fr-FR" sz="2000">
                <a:latin typeface="Museo 500" panose="02000000000000000000" pitchFamily="50" charset="0"/>
                <a:cs typeface="Tahoma" panose="020B0604030504040204" pitchFamily="34" charset="0"/>
              </a:rPr>
              <a:t>de la qualité de vie :</a:t>
            </a:r>
          </a:p>
          <a:p>
            <a:pPr marL="352425" indent="-352425" eaLnBrk="1" hangingPunct="1">
              <a:spcBef>
                <a:spcPts val="600"/>
              </a:spcBef>
            </a:pPr>
            <a:endParaRPr altLang="fr-FR" sz="2000">
              <a:latin typeface="Museo 500" panose="02000000000000000000" pitchFamily="50" charset="0"/>
              <a:cs typeface="Tahoma" panose="020B0604030504040204" pitchFamily="34" charset="0"/>
            </a:endParaRPr>
          </a:p>
        </p:txBody>
      </p:sp>
      <p:sp>
        <p:nvSpPr>
          <p:cNvPr id="58371" name="Rectangle 10"/>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58372" name="Espace réservé du numéro de diapositive 1"/>
          <p:cNvSpPr>
            <a:spLocks noGrp="1" noChangeArrowheads="1"/>
          </p:cNvSpPr>
          <p:nvPr>
            <p:ph type="sldNum" sz="quarter" idx="10"/>
          </p:nvPr>
        </p:nvSpPr>
        <p:spPr bwMode="auto">
          <a:xfrm>
            <a:off x="3419475" y="6335713"/>
            <a:ext cx="51847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FEAB48D9-099D-44F4-BB71-D2E1C0938F8A}" type="slidenum">
              <a:rPr lang="fr-FR" altLang="fr-FR" sz="1200" smtClean="0">
                <a:solidFill>
                  <a:schemeClr val="tx1"/>
                </a:solidFill>
                <a:cs typeface="Lucida Sans Unicode" panose="020B0602030504020204" pitchFamily="34" charset="0"/>
              </a:rPr>
              <a:pPr>
                <a:spcBef>
                  <a:spcPct val="0"/>
                </a:spcBef>
              </a:pPr>
              <a:t>16</a:t>
            </a:fld>
            <a:endParaRPr lang="fr-FR" altLang="fr-FR" sz="1200">
              <a:solidFill>
                <a:schemeClr val="tx1"/>
              </a:solidFill>
              <a:cs typeface="Lucida Sans Unicode" panose="020B0602030504020204" pitchFamily="34" charset="0"/>
            </a:endParaRPr>
          </a:p>
        </p:txBody>
      </p:sp>
      <p:pic>
        <p:nvPicPr>
          <p:cNvPr id="58373"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930525"/>
            <a:ext cx="5938837"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ZoneTexte 8"/>
          <p:cNvSpPr txBox="1">
            <a:spLocks noChangeArrowheads="1"/>
          </p:cNvSpPr>
          <p:nvPr/>
        </p:nvSpPr>
        <p:spPr bwMode="auto">
          <a:xfrm>
            <a:off x="4783138" y="4295775"/>
            <a:ext cx="1481137" cy="400050"/>
          </a:xfrm>
          <a:prstGeom prst="rect">
            <a:avLst/>
          </a:prstGeom>
          <a:solidFill>
            <a:schemeClr val="tx2">
              <a:lumMod val="60000"/>
              <a:lumOff val="40000"/>
            </a:schemeClr>
          </a:solidFill>
          <a:ln>
            <a:noFill/>
          </a:ln>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defRPr/>
            </a:pPr>
            <a:r>
              <a:rPr lang="fr-FR" altLang="fr-FR" sz="2000" b="1" dirty="0">
                <a:solidFill>
                  <a:schemeClr val="tx1"/>
                </a:solidFill>
                <a:latin typeface="Calibri" panose="020F0502020204030204" pitchFamily="34" charset="0"/>
              </a:rPr>
              <a:t>Ressources</a:t>
            </a:r>
          </a:p>
        </p:txBody>
      </p:sp>
      <p:sp>
        <p:nvSpPr>
          <p:cNvPr id="2" name="ZoneTexte 21"/>
          <p:cNvSpPr txBox="1">
            <a:spLocks noChangeArrowheads="1"/>
          </p:cNvSpPr>
          <p:nvPr/>
        </p:nvSpPr>
        <p:spPr bwMode="auto">
          <a:xfrm>
            <a:off x="4783138" y="3656013"/>
            <a:ext cx="1481137"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fr-FR" altLang="fr-FR" sz="2000" b="1">
                <a:solidFill>
                  <a:schemeClr val="tx1"/>
                </a:solidFill>
                <a:latin typeface="Calibri" panose="020F0502020204030204" pitchFamily="34" charset="0"/>
              </a:rPr>
              <a:t>Santé</a:t>
            </a:r>
          </a:p>
        </p:txBody>
      </p:sp>
      <p:sp>
        <p:nvSpPr>
          <p:cNvPr id="58376" name="ZoneTexte 22"/>
          <p:cNvSpPr txBox="1">
            <a:spLocks noChangeArrowheads="1"/>
          </p:cNvSpPr>
          <p:nvPr/>
        </p:nvSpPr>
        <p:spPr bwMode="auto">
          <a:xfrm>
            <a:off x="4783138" y="3006725"/>
            <a:ext cx="1481137" cy="4000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fr-FR" altLang="fr-FR" sz="2000" b="1">
                <a:solidFill>
                  <a:schemeClr val="tx1"/>
                </a:solidFill>
                <a:latin typeface="Calibri" panose="020F0502020204030204" pitchFamily="34" charset="0"/>
              </a:rPr>
              <a:t>Relations</a:t>
            </a:r>
          </a:p>
        </p:txBody>
      </p:sp>
      <p:sp>
        <p:nvSpPr>
          <p:cNvPr id="58378" name="ZoneTexte 23"/>
          <p:cNvSpPr txBox="1">
            <a:spLocks noChangeArrowheads="1"/>
          </p:cNvSpPr>
          <p:nvPr/>
        </p:nvSpPr>
        <p:spPr bwMode="auto">
          <a:xfrm>
            <a:off x="4783138" y="4989513"/>
            <a:ext cx="1481137" cy="400050"/>
          </a:xfrm>
          <a:prstGeom prst="rect">
            <a:avLst/>
          </a:prstGeom>
          <a:solidFill>
            <a:schemeClr val="accent6"/>
          </a:solidFill>
          <a:ln>
            <a:noFill/>
          </a:ln>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defRPr/>
            </a:pPr>
            <a:r>
              <a:rPr lang="fr-FR" altLang="fr-FR" sz="2000" b="1" dirty="0">
                <a:solidFill>
                  <a:schemeClr val="tx1"/>
                </a:solidFill>
                <a:latin typeface="Calibri" panose="020F0502020204030204" pitchFamily="34" charset="0"/>
              </a:rPr>
              <a:t>Sécurité</a:t>
            </a:r>
          </a:p>
        </p:txBody>
      </p:sp>
      <p:sp>
        <p:nvSpPr>
          <p:cNvPr id="4" name="ZoneTexte 9"/>
          <p:cNvSpPr txBox="1">
            <a:spLocks noChangeArrowheads="1"/>
          </p:cNvSpPr>
          <p:nvPr/>
        </p:nvSpPr>
        <p:spPr bwMode="auto">
          <a:xfrm>
            <a:off x="1193800" y="2955925"/>
            <a:ext cx="199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La famille</a:t>
            </a:r>
          </a:p>
        </p:txBody>
      </p:sp>
      <p:sp>
        <p:nvSpPr>
          <p:cNvPr id="58379" name="ZoneTexte 25"/>
          <p:cNvSpPr txBox="1">
            <a:spLocks noChangeArrowheads="1"/>
          </p:cNvSpPr>
          <p:nvPr/>
        </p:nvSpPr>
        <p:spPr bwMode="auto">
          <a:xfrm>
            <a:off x="1193800" y="3640138"/>
            <a:ext cx="199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La santé</a:t>
            </a:r>
          </a:p>
        </p:txBody>
      </p:sp>
      <p:sp>
        <p:nvSpPr>
          <p:cNvPr id="58380" name="ZoneTexte 26"/>
          <p:cNvSpPr txBox="1">
            <a:spLocks noChangeArrowheads="1"/>
          </p:cNvSpPr>
          <p:nvPr/>
        </p:nvSpPr>
        <p:spPr bwMode="auto">
          <a:xfrm>
            <a:off x="1193800" y="4213225"/>
            <a:ext cx="199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Les voyages</a:t>
            </a:r>
          </a:p>
        </p:txBody>
      </p:sp>
      <p:sp>
        <p:nvSpPr>
          <p:cNvPr id="58381" name="ZoneTexte 27"/>
          <p:cNvSpPr txBox="1">
            <a:spLocks noChangeArrowheads="1"/>
          </p:cNvSpPr>
          <p:nvPr/>
        </p:nvSpPr>
        <p:spPr bwMode="auto">
          <a:xfrm>
            <a:off x="1193800" y="4897438"/>
            <a:ext cx="2716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Vivre à la montagne</a:t>
            </a:r>
          </a:p>
        </p:txBody>
      </p:sp>
      <p:sp>
        <p:nvSpPr>
          <p:cNvPr id="58382" name="ZoneTexte 28"/>
          <p:cNvSpPr txBox="1">
            <a:spLocks noChangeArrowheads="1"/>
          </p:cNvSpPr>
          <p:nvPr/>
        </p:nvSpPr>
        <p:spPr bwMode="auto">
          <a:xfrm>
            <a:off x="1193800" y="5592763"/>
            <a:ext cx="199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Les amis</a:t>
            </a:r>
          </a:p>
        </p:txBody>
      </p:sp>
      <p:sp>
        <p:nvSpPr>
          <p:cNvPr id="58384" name="ZoneTexte 29"/>
          <p:cNvSpPr txBox="1">
            <a:spLocks noChangeArrowheads="1"/>
          </p:cNvSpPr>
          <p:nvPr/>
        </p:nvSpPr>
        <p:spPr bwMode="auto">
          <a:xfrm>
            <a:off x="4783138" y="5645150"/>
            <a:ext cx="1481137" cy="400050"/>
          </a:xfrm>
          <a:prstGeom prst="rect">
            <a:avLst/>
          </a:prstGeom>
          <a:solidFill>
            <a:schemeClr val="accent4"/>
          </a:solidFill>
          <a:ln>
            <a:noFill/>
          </a:ln>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defRPr/>
            </a:pPr>
            <a:r>
              <a:rPr lang="fr-FR" altLang="fr-FR" sz="2000" b="1" dirty="0">
                <a:solidFill>
                  <a:schemeClr val="tx1"/>
                </a:solidFill>
                <a:latin typeface="Calibri" panose="020F0502020204030204" pitchFamily="34" charset="0"/>
              </a:rPr>
              <a:t>Relations</a:t>
            </a:r>
          </a:p>
        </p:txBody>
      </p:sp>
      <p:sp>
        <p:nvSpPr>
          <p:cNvPr id="5" name="ZoneTexte 10"/>
          <p:cNvSpPr txBox="1">
            <a:spLocks noChangeArrowheads="1"/>
          </p:cNvSpPr>
          <p:nvPr/>
        </p:nvSpPr>
        <p:spPr bwMode="auto">
          <a:xfrm>
            <a:off x="1303338" y="2112963"/>
            <a:ext cx="418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Exemple de piliers concernés </a:t>
            </a:r>
          </a:p>
        </p:txBody>
      </p:sp>
      <p:sp>
        <p:nvSpPr>
          <p:cNvPr id="13" name="Flèche : droite 12"/>
          <p:cNvSpPr/>
          <p:nvPr/>
        </p:nvSpPr>
        <p:spPr>
          <a:xfrm>
            <a:off x="2517775" y="3097213"/>
            <a:ext cx="2033588" cy="2667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lèche : droite 33"/>
          <p:cNvSpPr/>
          <p:nvPr/>
        </p:nvSpPr>
        <p:spPr>
          <a:xfrm>
            <a:off x="2346325" y="3763963"/>
            <a:ext cx="2205038" cy="2667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Flèche : droite 35"/>
          <p:cNvSpPr/>
          <p:nvPr/>
        </p:nvSpPr>
        <p:spPr>
          <a:xfrm>
            <a:off x="2838450" y="4341813"/>
            <a:ext cx="1712913" cy="26035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Flèche : droite 36"/>
          <p:cNvSpPr/>
          <p:nvPr/>
        </p:nvSpPr>
        <p:spPr>
          <a:xfrm>
            <a:off x="3790950" y="5024438"/>
            <a:ext cx="760413" cy="26035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Flèche : droite 37"/>
          <p:cNvSpPr/>
          <p:nvPr/>
        </p:nvSpPr>
        <p:spPr>
          <a:xfrm>
            <a:off x="2346325" y="5711825"/>
            <a:ext cx="2205038" cy="268288"/>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5839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58392"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necteur droit 2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5839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16</a:t>
            </a:r>
          </a:p>
        </p:txBody>
      </p:sp>
      <p:sp>
        <p:nvSpPr>
          <p:cNvPr id="29" name="Titre 17"/>
          <p:cNvSpPr txBox="1">
            <a:spLocks noChangeArrowheads="1"/>
          </p:cNvSpPr>
          <p:nvPr/>
        </p:nvSpPr>
        <p:spPr bwMode="auto">
          <a:xfrm>
            <a:off x="5861050" y="6953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cxnSp>
        <p:nvCxnSpPr>
          <p:cNvPr id="3" name="Connecteur droit avec flèche 2"/>
          <p:cNvCxnSpPr/>
          <p:nvPr/>
        </p:nvCxnSpPr>
        <p:spPr>
          <a:xfrm>
            <a:off x="4373563" y="2513013"/>
            <a:ext cx="409575" cy="3190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397" name="Rectangle 6"/>
          <p:cNvSpPr>
            <a:spLocks noChangeArrowheads="1"/>
          </p:cNvSpPr>
          <p:nvPr/>
        </p:nvSpPr>
        <p:spPr bwMode="auto">
          <a:xfrm>
            <a:off x="6043613" y="1851025"/>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35" name="Flèche : bas 1"/>
          <p:cNvSpPr/>
          <p:nvPr/>
        </p:nvSpPr>
        <p:spPr>
          <a:xfrm rot="2322471">
            <a:off x="7427913" y="2136775"/>
            <a:ext cx="398462"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Espace réservé du texte 2"/>
          <p:cNvSpPr txBox="1">
            <a:spLocks noGrp="1" noChangeArrowheads="1"/>
          </p:cNvSpPr>
          <p:nvPr>
            <p:ph type="body" idx="4294967295"/>
          </p:nvPr>
        </p:nvSpPr>
        <p:spPr>
          <a:xfrm>
            <a:off x="187325" y="2378075"/>
            <a:ext cx="10248900" cy="307975"/>
          </a:xfrm>
        </p:spPr>
        <p:txBody>
          <a:bodyPr>
            <a:spAutoFit/>
          </a:bodyPr>
          <a:lstStyle/>
          <a:p>
            <a:pPr marL="352425" indent="-352425" algn="just" eaLnBrk="1" hangingPunct="1"/>
            <a:r>
              <a:rPr altLang="fr-FR" sz="2000">
                <a:latin typeface="Arial" panose="020B0604020202020204" pitchFamily="34" charset="0"/>
                <a:cs typeface="Tahoma" panose="020B0604030504040204" pitchFamily="34" charset="0"/>
              </a:rPr>
              <a:t>5. Calculez la part que vous avez accordée à chaque pilier de la qualité de vie</a:t>
            </a:r>
          </a:p>
        </p:txBody>
      </p:sp>
      <p:sp>
        <p:nvSpPr>
          <p:cNvPr id="60419" name="Rectangle 7"/>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60420"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0648D0C8-5FFD-4AA7-8E7A-AA4540C7AD6E}" type="slidenum">
              <a:rPr lang="fr-FR" altLang="fr-FR" sz="1200" smtClean="0">
                <a:solidFill>
                  <a:schemeClr val="tx1"/>
                </a:solidFill>
                <a:cs typeface="Lucida Sans Unicode" panose="020B0602030504020204" pitchFamily="34" charset="0"/>
              </a:rPr>
              <a:pPr>
                <a:spcBef>
                  <a:spcPct val="0"/>
                </a:spcBef>
              </a:pPr>
              <a:t>17</a:t>
            </a:fld>
            <a:endParaRPr lang="fr-FR" altLang="fr-FR" sz="1200">
              <a:solidFill>
                <a:schemeClr val="tx1"/>
              </a:solidFill>
              <a:cs typeface="Lucida Sans Unicode" panose="020B0602030504020204" pitchFamily="34" charset="0"/>
            </a:endParaRPr>
          </a:p>
        </p:txBody>
      </p:sp>
      <p:pic>
        <p:nvPicPr>
          <p:cNvPr id="60421" name="Imag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2836863"/>
            <a:ext cx="55435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ZoneTexte 8"/>
          <p:cNvSpPr txBox="1">
            <a:spLocks noChangeArrowheads="1"/>
          </p:cNvSpPr>
          <p:nvPr/>
        </p:nvSpPr>
        <p:spPr bwMode="auto">
          <a:xfrm>
            <a:off x="4278313" y="4181475"/>
            <a:ext cx="13922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rPr>
              <a:t>Ressources</a:t>
            </a:r>
          </a:p>
        </p:txBody>
      </p:sp>
      <p:sp>
        <p:nvSpPr>
          <p:cNvPr id="60423" name="ZoneTexte 9"/>
          <p:cNvSpPr txBox="1">
            <a:spLocks noChangeArrowheads="1"/>
          </p:cNvSpPr>
          <p:nvPr/>
        </p:nvSpPr>
        <p:spPr bwMode="auto">
          <a:xfrm>
            <a:off x="4259263" y="3579813"/>
            <a:ext cx="10969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rPr>
              <a:t>Santé</a:t>
            </a:r>
          </a:p>
        </p:txBody>
      </p:sp>
      <p:sp>
        <p:nvSpPr>
          <p:cNvPr id="60424" name="ZoneTexte 10"/>
          <p:cNvSpPr txBox="1">
            <a:spLocks noChangeArrowheads="1"/>
          </p:cNvSpPr>
          <p:nvPr/>
        </p:nvSpPr>
        <p:spPr bwMode="auto">
          <a:xfrm>
            <a:off x="4221163" y="2924175"/>
            <a:ext cx="1244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rPr>
              <a:t>Relations</a:t>
            </a:r>
          </a:p>
        </p:txBody>
      </p:sp>
      <p:sp>
        <p:nvSpPr>
          <p:cNvPr id="60425" name="ZoneTexte 11"/>
          <p:cNvSpPr txBox="1">
            <a:spLocks noChangeArrowheads="1"/>
          </p:cNvSpPr>
          <p:nvPr/>
        </p:nvSpPr>
        <p:spPr bwMode="auto">
          <a:xfrm>
            <a:off x="4283075" y="4851400"/>
            <a:ext cx="10985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rPr>
              <a:t>Sécurité</a:t>
            </a:r>
          </a:p>
        </p:txBody>
      </p:sp>
      <p:sp>
        <p:nvSpPr>
          <p:cNvPr id="60426" name="ZoneTexte 12"/>
          <p:cNvSpPr txBox="1">
            <a:spLocks noChangeArrowheads="1"/>
          </p:cNvSpPr>
          <p:nvPr/>
        </p:nvSpPr>
        <p:spPr bwMode="auto">
          <a:xfrm>
            <a:off x="938213" y="2862263"/>
            <a:ext cx="199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La famille</a:t>
            </a:r>
          </a:p>
        </p:txBody>
      </p:sp>
      <p:sp>
        <p:nvSpPr>
          <p:cNvPr id="60427" name="ZoneTexte 13"/>
          <p:cNvSpPr txBox="1">
            <a:spLocks noChangeArrowheads="1"/>
          </p:cNvSpPr>
          <p:nvPr/>
        </p:nvSpPr>
        <p:spPr bwMode="auto">
          <a:xfrm>
            <a:off x="938213" y="3546475"/>
            <a:ext cx="1992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La santé</a:t>
            </a:r>
          </a:p>
        </p:txBody>
      </p:sp>
      <p:sp>
        <p:nvSpPr>
          <p:cNvPr id="60428" name="ZoneTexte 14"/>
          <p:cNvSpPr txBox="1">
            <a:spLocks noChangeArrowheads="1"/>
          </p:cNvSpPr>
          <p:nvPr/>
        </p:nvSpPr>
        <p:spPr bwMode="auto">
          <a:xfrm>
            <a:off x="938213" y="4119563"/>
            <a:ext cx="199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Les voyages</a:t>
            </a:r>
          </a:p>
        </p:txBody>
      </p:sp>
      <p:sp>
        <p:nvSpPr>
          <p:cNvPr id="60429" name="ZoneTexte 15"/>
          <p:cNvSpPr txBox="1">
            <a:spLocks noChangeArrowheads="1"/>
          </p:cNvSpPr>
          <p:nvPr/>
        </p:nvSpPr>
        <p:spPr bwMode="auto">
          <a:xfrm>
            <a:off x="938213" y="480218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Vivre à la montagne</a:t>
            </a:r>
          </a:p>
        </p:txBody>
      </p:sp>
      <p:sp>
        <p:nvSpPr>
          <p:cNvPr id="60430" name="ZoneTexte 16"/>
          <p:cNvSpPr txBox="1">
            <a:spLocks noChangeArrowheads="1"/>
          </p:cNvSpPr>
          <p:nvPr/>
        </p:nvSpPr>
        <p:spPr bwMode="auto">
          <a:xfrm>
            <a:off x="938213" y="5499100"/>
            <a:ext cx="199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Les amis</a:t>
            </a:r>
          </a:p>
        </p:txBody>
      </p:sp>
      <p:sp>
        <p:nvSpPr>
          <p:cNvPr id="60431" name="ZoneTexte 17"/>
          <p:cNvSpPr txBox="1">
            <a:spLocks noChangeArrowheads="1"/>
          </p:cNvSpPr>
          <p:nvPr/>
        </p:nvSpPr>
        <p:spPr bwMode="auto">
          <a:xfrm>
            <a:off x="4262438" y="5526088"/>
            <a:ext cx="12461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000" b="1">
                <a:solidFill>
                  <a:schemeClr val="tx1"/>
                </a:solidFill>
                <a:latin typeface="Calibri" panose="020F0502020204030204" pitchFamily="34" charset="0"/>
              </a:rPr>
              <a:t>Relations</a:t>
            </a:r>
          </a:p>
        </p:txBody>
      </p:sp>
      <p:sp>
        <p:nvSpPr>
          <p:cNvPr id="60432" name="ZoneTexte 18"/>
          <p:cNvSpPr txBox="1">
            <a:spLocks noChangeArrowheads="1"/>
          </p:cNvSpPr>
          <p:nvPr/>
        </p:nvSpPr>
        <p:spPr bwMode="auto">
          <a:xfrm>
            <a:off x="5913438" y="5403850"/>
            <a:ext cx="1527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Exemple </a:t>
            </a:r>
          </a:p>
        </p:txBody>
      </p:sp>
      <p:sp>
        <p:nvSpPr>
          <p:cNvPr id="60433" name="ZoneTexte 1"/>
          <p:cNvSpPr txBox="1">
            <a:spLocks noChangeArrowheads="1"/>
          </p:cNvSpPr>
          <p:nvPr/>
        </p:nvSpPr>
        <p:spPr bwMode="auto">
          <a:xfrm>
            <a:off x="3640138" y="2900363"/>
            <a:ext cx="42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5</a:t>
            </a:r>
          </a:p>
        </p:txBody>
      </p:sp>
      <p:sp>
        <p:nvSpPr>
          <p:cNvPr id="60434" name="ZoneTexte 26"/>
          <p:cNvSpPr txBox="1">
            <a:spLocks noChangeArrowheads="1"/>
          </p:cNvSpPr>
          <p:nvPr/>
        </p:nvSpPr>
        <p:spPr bwMode="auto">
          <a:xfrm>
            <a:off x="3651250" y="3524250"/>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7</a:t>
            </a:r>
          </a:p>
        </p:txBody>
      </p:sp>
      <p:sp>
        <p:nvSpPr>
          <p:cNvPr id="60435" name="ZoneTexte 27"/>
          <p:cNvSpPr txBox="1">
            <a:spLocks noChangeArrowheads="1"/>
          </p:cNvSpPr>
          <p:nvPr/>
        </p:nvSpPr>
        <p:spPr bwMode="auto">
          <a:xfrm>
            <a:off x="3662363" y="4178300"/>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3</a:t>
            </a:r>
          </a:p>
        </p:txBody>
      </p:sp>
      <p:sp>
        <p:nvSpPr>
          <p:cNvPr id="60436" name="ZoneTexte 28"/>
          <p:cNvSpPr txBox="1">
            <a:spLocks noChangeArrowheads="1"/>
          </p:cNvSpPr>
          <p:nvPr/>
        </p:nvSpPr>
        <p:spPr bwMode="auto">
          <a:xfrm>
            <a:off x="3662363" y="4803775"/>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2</a:t>
            </a:r>
          </a:p>
        </p:txBody>
      </p:sp>
      <p:sp>
        <p:nvSpPr>
          <p:cNvPr id="60437" name="ZoneTexte 29"/>
          <p:cNvSpPr txBox="1">
            <a:spLocks noChangeArrowheads="1"/>
          </p:cNvSpPr>
          <p:nvPr/>
        </p:nvSpPr>
        <p:spPr bwMode="auto">
          <a:xfrm>
            <a:off x="3675063" y="5529263"/>
            <a:ext cx="42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a:solidFill>
                  <a:schemeClr val="tx1"/>
                </a:solidFill>
                <a:latin typeface="Calibri" panose="020F0502020204030204" pitchFamily="34" charset="0"/>
              </a:rPr>
              <a:t>3</a:t>
            </a:r>
          </a:p>
        </p:txBody>
      </p:sp>
      <p:sp>
        <p:nvSpPr>
          <p:cNvPr id="60438" name="ZoneTexte 25"/>
          <p:cNvSpPr txBox="1">
            <a:spLocks noChangeArrowheads="1"/>
          </p:cNvSpPr>
          <p:nvPr/>
        </p:nvSpPr>
        <p:spPr bwMode="auto">
          <a:xfrm>
            <a:off x="6016625" y="1822450"/>
            <a:ext cx="2193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1400" b="1">
                <a:solidFill>
                  <a:schemeClr val="tx1"/>
                </a:solidFill>
                <a:latin typeface="Calibri" panose="020F0502020204030204" pitchFamily="34" charset="0"/>
              </a:rPr>
              <a:t>Piliers de ma qualité de vie</a:t>
            </a:r>
          </a:p>
        </p:txBody>
      </p:sp>
      <p:graphicFrame>
        <p:nvGraphicFramePr>
          <p:cNvPr id="35" name="Tableau 29"/>
          <p:cNvGraphicFramePr>
            <a:graphicFrameLocks noGrp="1"/>
          </p:cNvGraphicFramePr>
          <p:nvPr/>
        </p:nvGraphicFramePr>
        <p:xfrm>
          <a:off x="6353175" y="2860675"/>
          <a:ext cx="2541588" cy="579438"/>
        </p:xfrm>
        <a:graphic>
          <a:graphicData uri="http://schemas.openxmlformats.org/drawingml/2006/table">
            <a:tbl>
              <a:tblPr firstRow="1" bandRow="1">
                <a:tableStyleId>{5C22544A-7EE6-4342-B048-85BDC9FD1C3A}</a:tableStyleId>
              </a:tblPr>
              <a:tblGrid>
                <a:gridCol w="2036327">
                  <a:extLst>
                    <a:ext uri="{9D8B030D-6E8A-4147-A177-3AD203B41FA5}">
                      <a16:colId xmlns:a16="http://schemas.microsoft.com/office/drawing/2014/main" val="20000"/>
                    </a:ext>
                  </a:extLst>
                </a:gridCol>
                <a:gridCol w="505261">
                  <a:extLst>
                    <a:ext uri="{9D8B030D-6E8A-4147-A177-3AD203B41FA5}">
                      <a16:colId xmlns:a16="http://schemas.microsoft.com/office/drawing/2014/main" val="20001"/>
                    </a:ext>
                  </a:extLst>
                </a:gridCol>
              </a:tblGrid>
              <a:tr h="579438">
                <a:tc>
                  <a:txBody>
                    <a:bodyPr/>
                    <a:lstStyle/>
                    <a:p>
                      <a:pPr algn="ctr"/>
                      <a:r>
                        <a:rPr lang="fr-FR" sz="1600" b="0" dirty="0">
                          <a:solidFill>
                            <a:schemeClr val="tx1"/>
                          </a:solidFill>
                        </a:rPr>
                        <a:t>Sécurité et </a:t>
                      </a:r>
                    </a:p>
                    <a:p>
                      <a:pPr algn="ctr"/>
                      <a:r>
                        <a:rPr lang="fr-FR" sz="1600" b="0" dirty="0">
                          <a:solidFill>
                            <a:schemeClr val="tx1"/>
                          </a:solidFill>
                        </a:rPr>
                        <a:t>cadre de vie</a:t>
                      </a:r>
                    </a:p>
                  </a:txBody>
                  <a:tcPr marL="91443" marR="91443" marT="45766" marB="457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fr-FR" sz="2400" b="0" dirty="0">
                          <a:solidFill>
                            <a:schemeClr val="tx1"/>
                          </a:solidFill>
                        </a:rPr>
                        <a:t>2</a:t>
                      </a:r>
                    </a:p>
                  </a:txBody>
                  <a:tcPr marL="91443" marR="91443" marT="45766" marB="457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6" name="Tableau 29"/>
          <p:cNvGraphicFramePr>
            <a:graphicFrameLocks noGrp="1"/>
          </p:cNvGraphicFramePr>
          <p:nvPr/>
        </p:nvGraphicFramePr>
        <p:xfrm>
          <a:off x="6345238" y="3503613"/>
          <a:ext cx="2541587" cy="520700"/>
        </p:xfrm>
        <a:graphic>
          <a:graphicData uri="http://schemas.openxmlformats.org/drawingml/2006/table">
            <a:tbl>
              <a:tblPr firstRow="1" bandRow="1">
                <a:tableStyleId>{5C22544A-7EE6-4342-B048-85BDC9FD1C3A}</a:tableStyleId>
              </a:tblPr>
              <a:tblGrid>
                <a:gridCol w="2058410">
                  <a:extLst>
                    <a:ext uri="{9D8B030D-6E8A-4147-A177-3AD203B41FA5}">
                      <a16:colId xmlns:a16="http://schemas.microsoft.com/office/drawing/2014/main" val="20000"/>
                    </a:ext>
                  </a:extLst>
                </a:gridCol>
                <a:gridCol w="483177">
                  <a:extLst>
                    <a:ext uri="{9D8B030D-6E8A-4147-A177-3AD203B41FA5}">
                      <a16:colId xmlns:a16="http://schemas.microsoft.com/office/drawing/2014/main" val="20001"/>
                    </a:ext>
                  </a:extLst>
                </a:gridCol>
              </a:tblGrid>
              <a:tr h="520700">
                <a:tc>
                  <a:txBody>
                    <a:bodyPr/>
                    <a:lstStyle/>
                    <a:p>
                      <a:pPr algn="ctr"/>
                      <a:r>
                        <a:rPr lang="fr-FR" sz="1600" b="0" dirty="0">
                          <a:solidFill>
                            <a:schemeClr val="tx1"/>
                          </a:solidFill>
                        </a:rPr>
                        <a:t>Santé et autonomie</a:t>
                      </a:r>
                    </a:p>
                  </a:txBody>
                  <a:tcPr marL="91437" marR="91437" marT="45633" marB="45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sz="2400" b="0" dirty="0">
                          <a:solidFill>
                            <a:schemeClr val="tx1"/>
                          </a:solidFill>
                        </a:rPr>
                        <a:t>7</a:t>
                      </a:r>
                    </a:p>
                  </a:txBody>
                  <a:tcPr marL="91437" marR="91437" marT="45633" marB="45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7" name="Tableau 29"/>
          <p:cNvGraphicFramePr>
            <a:graphicFrameLocks noGrp="1"/>
          </p:cNvGraphicFramePr>
          <p:nvPr/>
        </p:nvGraphicFramePr>
        <p:xfrm>
          <a:off x="5826125" y="4078288"/>
          <a:ext cx="2584450" cy="579437"/>
        </p:xfrm>
        <a:graphic>
          <a:graphicData uri="http://schemas.openxmlformats.org/drawingml/2006/table">
            <a:tbl>
              <a:tblPr firstRow="1" bandRow="1">
                <a:tableStyleId>{5C22544A-7EE6-4342-B048-85BDC9FD1C3A}</a:tableStyleId>
              </a:tblPr>
              <a:tblGrid>
                <a:gridCol w="2079151">
                  <a:extLst>
                    <a:ext uri="{9D8B030D-6E8A-4147-A177-3AD203B41FA5}">
                      <a16:colId xmlns:a16="http://schemas.microsoft.com/office/drawing/2014/main" val="20000"/>
                    </a:ext>
                  </a:extLst>
                </a:gridCol>
                <a:gridCol w="505299">
                  <a:extLst>
                    <a:ext uri="{9D8B030D-6E8A-4147-A177-3AD203B41FA5}">
                      <a16:colId xmlns:a16="http://schemas.microsoft.com/office/drawing/2014/main" val="20001"/>
                    </a:ext>
                  </a:extLst>
                </a:gridCol>
              </a:tblGrid>
              <a:tr h="579437">
                <a:tc>
                  <a:txBody>
                    <a:bodyPr/>
                    <a:lstStyle/>
                    <a:p>
                      <a:pPr algn="ctr"/>
                      <a:r>
                        <a:rPr lang="fr-FR" sz="1600" b="0" dirty="0">
                          <a:solidFill>
                            <a:schemeClr val="tx1"/>
                          </a:solidFill>
                        </a:rPr>
                        <a:t>Relations </a:t>
                      </a:r>
                    </a:p>
                    <a:p>
                      <a:pPr algn="ctr"/>
                      <a:r>
                        <a:rPr lang="fr-FR" sz="1600" b="0" dirty="0">
                          <a:solidFill>
                            <a:schemeClr val="tx1"/>
                          </a:solidFill>
                        </a:rPr>
                        <a:t>aux autres</a:t>
                      </a:r>
                    </a:p>
                  </a:txBody>
                  <a:tcPr marL="91450" marR="91450"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fr-FR" sz="2400" b="0" dirty="0">
                          <a:solidFill>
                            <a:schemeClr val="tx1"/>
                          </a:solidFill>
                        </a:rPr>
                        <a:t>8</a:t>
                      </a:r>
                    </a:p>
                  </a:txBody>
                  <a:tcPr marL="91450" marR="91450"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8" name="Tableau 29"/>
          <p:cNvGraphicFramePr>
            <a:graphicFrameLocks noGrp="1"/>
          </p:cNvGraphicFramePr>
          <p:nvPr/>
        </p:nvGraphicFramePr>
        <p:xfrm>
          <a:off x="6345238" y="4710113"/>
          <a:ext cx="2608262" cy="579437"/>
        </p:xfrm>
        <a:graphic>
          <a:graphicData uri="http://schemas.openxmlformats.org/drawingml/2006/table">
            <a:tbl>
              <a:tblPr firstRow="1" bandRow="1">
                <a:tableStyleId>{5C22544A-7EE6-4342-B048-85BDC9FD1C3A}</a:tableStyleId>
              </a:tblPr>
              <a:tblGrid>
                <a:gridCol w="2067253">
                  <a:extLst>
                    <a:ext uri="{9D8B030D-6E8A-4147-A177-3AD203B41FA5}">
                      <a16:colId xmlns:a16="http://schemas.microsoft.com/office/drawing/2014/main" val="20000"/>
                    </a:ext>
                  </a:extLst>
                </a:gridCol>
                <a:gridCol w="541009">
                  <a:extLst>
                    <a:ext uri="{9D8B030D-6E8A-4147-A177-3AD203B41FA5}">
                      <a16:colId xmlns:a16="http://schemas.microsoft.com/office/drawing/2014/main" val="20001"/>
                    </a:ext>
                  </a:extLst>
                </a:gridCol>
              </a:tblGrid>
              <a:tr h="579437">
                <a:tc>
                  <a:txBody>
                    <a:bodyPr/>
                    <a:lstStyle/>
                    <a:p>
                      <a:pPr algn="ctr"/>
                      <a:r>
                        <a:rPr lang="fr-FR" sz="1600" b="0" dirty="0">
                          <a:solidFill>
                            <a:schemeClr val="tx1"/>
                          </a:solidFill>
                        </a:rPr>
                        <a:t>Ressources personnelles-loisirs</a:t>
                      </a:r>
                    </a:p>
                  </a:txBody>
                  <a:tcPr marL="91412" marR="91412"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fr-FR" sz="2400" b="0" dirty="0">
                          <a:solidFill>
                            <a:schemeClr val="tx1"/>
                          </a:solidFill>
                        </a:rPr>
                        <a:t>3</a:t>
                      </a:r>
                    </a:p>
                  </a:txBody>
                  <a:tcPr marL="91412" marR="91412" marT="45745" marB="457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9" name="Heptagone 38"/>
          <p:cNvSpPr/>
          <p:nvPr/>
        </p:nvSpPr>
        <p:spPr>
          <a:xfrm>
            <a:off x="8210550" y="1771650"/>
            <a:ext cx="469900" cy="365125"/>
          </a:xfrm>
          <a:prstGeom prst="hept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5</a:t>
            </a:r>
          </a:p>
        </p:txBody>
      </p:sp>
      <p:pic>
        <p:nvPicPr>
          <p:cNvPr id="6047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60474"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Connecteur droit 33"/>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6047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17</a:t>
            </a:r>
          </a:p>
        </p:txBody>
      </p:sp>
      <p:sp>
        <p:nvSpPr>
          <p:cNvPr id="42"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cxnSp>
        <p:nvCxnSpPr>
          <p:cNvPr id="5" name="Connecteur droit avec flèche 4"/>
          <p:cNvCxnSpPr/>
          <p:nvPr/>
        </p:nvCxnSpPr>
        <p:spPr>
          <a:xfrm>
            <a:off x="5670550" y="2924175"/>
            <a:ext cx="465138" cy="1365250"/>
          </a:xfrm>
          <a:prstGeom prst="straightConnector1">
            <a:avLst/>
          </a:prstGeom>
          <a:ln w="76200">
            <a:solidFill>
              <a:srgbClr val="00A1DA"/>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5670550" y="4473575"/>
            <a:ext cx="465138" cy="1392238"/>
          </a:xfrm>
          <a:prstGeom prst="straightConnector1">
            <a:avLst/>
          </a:prstGeom>
          <a:ln w="76200">
            <a:solidFill>
              <a:srgbClr val="00A1DA"/>
            </a:solidFill>
            <a:tailEnd type="triangle"/>
          </a:ln>
        </p:spPr>
        <p:style>
          <a:lnRef idx="1">
            <a:schemeClr val="accent1"/>
          </a:lnRef>
          <a:fillRef idx="0">
            <a:schemeClr val="accent1"/>
          </a:fillRef>
          <a:effectRef idx="0">
            <a:schemeClr val="accent1"/>
          </a:effectRef>
          <a:fontRef idx="minor">
            <a:schemeClr val="tx1"/>
          </a:fontRef>
        </p:style>
      </p:cxnSp>
      <p:sp>
        <p:nvSpPr>
          <p:cNvPr id="60480" name="Rectangle 6"/>
          <p:cNvSpPr>
            <a:spLocks noChangeArrowheads="1"/>
          </p:cNvSpPr>
          <p:nvPr/>
        </p:nvSpPr>
        <p:spPr bwMode="auto">
          <a:xfrm>
            <a:off x="3792538" y="1420813"/>
            <a:ext cx="1425575"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45" name="Flèche : bas 1"/>
          <p:cNvSpPr/>
          <p:nvPr/>
        </p:nvSpPr>
        <p:spPr>
          <a:xfrm rot="2322471">
            <a:off x="5175250" y="1708150"/>
            <a:ext cx="400050" cy="638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9"/>
          <p:cNvSpPr>
            <a:spLocks noChangeArrowheads="1"/>
          </p:cNvSpPr>
          <p:nvPr/>
        </p:nvSpPr>
        <p:spPr bwMode="auto">
          <a:xfrm>
            <a:off x="790575" y="4900613"/>
            <a:ext cx="2879725" cy="1017587"/>
          </a:xfrm>
          <a:prstGeom prst="rect">
            <a:avLst/>
          </a:prstGeom>
          <a:solidFill>
            <a:srgbClr val="C55A11"/>
          </a:solidFill>
          <a:ln w="12701">
            <a:solidFill>
              <a:srgbClr val="2F528F"/>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FFFFFF"/>
                </a:solidFill>
                <a:latin typeface="Calibri" panose="020F0502020204030204" pitchFamily="34" charset="0"/>
              </a:rPr>
              <a:t>SANTE &amp; AUTONOMIE</a:t>
            </a:r>
          </a:p>
        </p:txBody>
      </p:sp>
      <p:sp>
        <p:nvSpPr>
          <p:cNvPr id="62468" name="Rectangle 6"/>
          <p:cNvSpPr>
            <a:spLocks noChangeArrowheads="1"/>
          </p:cNvSpPr>
          <p:nvPr/>
        </p:nvSpPr>
        <p:spPr bwMode="auto">
          <a:xfrm>
            <a:off x="4876800" y="3843338"/>
            <a:ext cx="2936875" cy="1012825"/>
          </a:xfrm>
          <a:prstGeom prst="rect">
            <a:avLst/>
          </a:prstGeom>
          <a:solidFill>
            <a:srgbClr val="FFC000"/>
          </a:solidFill>
          <a:ln w="12701">
            <a:solidFill>
              <a:srgbClr val="2F528F"/>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latin typeface="Calibri" panose="020F0502020204030204" pitchFamily="34" charset="0"/>
              </a:rPr>
              <a:t>RELATION AUX AUTRES</a:t>
            </a:r>
          </a:p>
        </p:txBody>
      </p:sp>
      <p:sp>
        <p:nvSpPr>
          <p:cNvPr id="62469" name="Rectangle 7"/>
          <p:cNvSpPr>
            <a:spLocks noChangeArrowheads="1"/>
          </p:cNvSpPr>
          <p:nvPr/>
        </p:nvSpPr>
        <p:spPr bwMode="auto">
          <a:xfrm>
            <a:off x="790575" y="3843338"/>
            <a:ext cx="2879725" cy="982662"/>
          </a:xfrm>
          <a:prstGeom prst="rect">
            <a:avLst/>
          </a:prstGeom>
          <a:solidFill>
            <a:srgbClr val="548235"/>
          </a:solidFill>
          <a:ln w="12701">
            <a:solidFill>
              <a:srgbClr val="2F528F"/>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FFFFFF"/>
                </a:solidFill>
                <a:latin typeface="Calibri" panose="020F0502020204030204" pitchFamily="34" charset="0"/>
              </a:rPr>
              <a:t>SECURITE &amp; CADRE DE VIE</a:t>
            </a:r>
          </a:p>
        </p:txBody>
      </p:sp>
      <p:sp>
        <p:nvSpPr>
          <p:cNvPr id="62470" name="Rectangle 10"/>
          <p:cNvSpPr>
            <a:spLocks noChangeArrowheads="1"/>
          </p:cNvSpPr>
          <p:nvPr/>
        </p:nvSpPr>
        <p:spPr bwMode="auto">
          <a:xfrm>
            <a:off x="4608513" y="2349500"/>
            <a:ext cx="1470025" cy="417513"/>
          </a:xfrm>
          <a:prstGeom prst="rect">
            <a:avLst/>
          </a:prstGeom>
          <a:solidFill>
            <a:srgbClr val="FFFFFF"/>
          </a:solidFill>
          <a:ln w="12701">
            <a:solidFill>
              <a:srgbClr val="7F6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a:latin typeface="Calibri" panose="020F0502020204030204" pitchFamily="34" charset="0"/>
              </a:rPr>
              <a:t>4 piliers</a:t>
            </a:r>
          </a:p>
        </p:txBody>
      </p:sp>
      <p:sp>
        <p:nvSpPr>
          <p:cNvPr id="62471" name="Rectangle 11"/>
          <p:cNvSpPr>
            <a:spLocks noChangeArrowheads="1"/>
          </p:cNvSpPr>
          <p:nvPr/>
        </p:nvSpPr>
        <p:spPr bwMode="auto">
          <a:xfrm>
            <a:off x="6684963" y="2357438"/>
            <a:ext cx="1470025" cy="403225"/>
          </a:xfrm>
          <a:prstGeom prst="rect">
            <a:avLst/>
          </a:prstGeom>
          <a:solidFill>
            <a:srgbClr val="FFFFFF"/>
          </a:solidFill>
          <a:ln w="12701">
            <a:solidFill>
              <a:srgbClr val="7F6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a:latin typeface="Calibri" panose="020F0502020204030204" pitchFamily="34" charset="0"/>
              </a:rPr>
              <a:t>3 piliers</a:t>
            </a:r>
          </a:p>
        </p:txBody>
      </p:sp>
      <p:sp>
        <p:nvSpPr>
          <p:cNvPr id="62472" name="Rectangle 12"/>
          <p:cNvSpPr>
            <a:spLocks noChangeArrowheads="1"/>
          </p:cNvSpPr>
          <p:nvPr/>
        </p:nvSpPr>
        <p:spPr bwMode="auto">
          <a:xfrm>
            <a:off x="4621213" y="2819400"/>
            <a:ext cx="1455737" cy="423863"/>
          </a:xfrm>
          <a:prstGeom prst="rect">
            <a:avLst/>
          </a:prstGeom>
          <a:solidFill>
            <a:srgbClr val="FFFFFF"/>
          </a:solidFill>
          <a:ln w="12701">
            <a:solidFill>
              <a:srgbClr val="7F6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a:latin typeface="Calibri" panose="020F0502020204030204" pitchFamily="34" charset="0"/>
              </a:rPr>
              <a:t>2 piliers</a:t>
            </a:r>
          </a:p>
        </p:txBody>
      </p:sp>
      <p:sp>
        <p:nvSpPr>
          <p:cNvPr id="62473" name="Rectangle 13"/>
          <p:cNvSpPr>
            <a:spLocks noChangeArrowheads="1"/>
          </p:cNvSpPr>
          <p:nvPr/>
        </p:nvSpPr>
        <p:spPr bwMode="auto">
          <a:xfrm>
            <a:off x="6694488" y="2846388"/>
            <a:ext cx="1435100" cy="390525"/>
          </a:xfrm>
          <a:prstGeom prst="rect">
            <a:avLst/>
          </a:prstGeom>
          <a:solidFill>
            <a:srgbClr val="FFFFFF"/>
          </a:solidFill>
          <a:ln w="12701">
            <a:solidFill>
              <a:srgbClr val="7F6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a:latin typeface="Calibri" panose="020F0502020204030204" pitchFamily="34" charset="0"/>
              </a:rPr>
              <a:t>1 pilier</a:t>
            </a:r>
          </a:p>
        </p:txBody>
      </p:sp>
      <p:sp>
        <p:nvSpPr>
          <p:cNvPr id="62474" name="ZoneTexte 15"/>
          <p:cNvSpPr txBox="1">
            <a:spLocks noChangeArrowheads="1"/>
          </p:cNvSpPr>
          <p:nvPr/>
        </p:nvSpPr>
        <p:spPr bwMode="auto">
          <a:xfrm>
            <a:off x="690563" y="2513013"/>
            <a:ext cx="2824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2400" b="1">
                <a:latin typeface="Museo 500" panose="02000000000000000000" pitchFamily="50" charset="0"/>
                <a:cs typeface="Arial" panose="020B0604020202020204" pitchFamily="34" charset="0"/>
              </a:rPr>
              <a:t>Combien ont cité</a:t>
            </a:r>
          </a:p>
        </p:txBody>
      </p:sp>
      <p:sp>
        <p:nvSpPr>
          <p:cNvPr id="62475" name="ZoneTexte 16"/>
          <p:cNvSpPr txBox="1">
            <a:spLocks noChangeArrowheads="1"/>
          </p:cNvSpPr>
          <p:nvPr/>
        </p:nvSpPr>
        <p:spPr bwMode="auto">
          <a:xfrm>
            <a:off x="790575" y="33734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latin typeface="Museo 500" panose="02000000000000000000" pitchFamily="50" charset="0"/>
                <a:cs typeface="Arial" panose="020B0604020202020204" pitchFamily="34" charset="0"/>
              </a:rPr>
              <a:t>Combien ont investi les piliers :</a:t>
            </a:r>
          </a:p>
        </p:txBody>
      </p:sp>
      <p:sp>
        <p:nvSpPr>
          <p:cNvPr id="62476" name="Rectangle 14"/>
          <p:cNvSpPr>
            <a:spLocks noChangeArrowheads="1"/>
          </p:cNvSpPr>
          <p:nvPr/>
        </p:nvSpPr>
        <p:spPr bwMode="auto">
          <a:xfrm>
            <a:off x="3659188" y="4900613"/>
            <a:ext cx="828675" cy="1017587"/>
          </a:xfrm>
          <a:prstGeom prst="rect">
            <a:avLst/>
          </a:prstGeom>
          <a:solidFill>
            <a:srgbClr val="FFFFFF"/>
          </a:solidFill>
          <a:ln w="12701">
            <a:solidFill>
              <a:srgbClr val="C55A1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sz="1800">
              <a:solidFill>
                <a:srgbClr val="FFFFFF"/>
              </a:solidFill>
              <a:latin typeface="Calibri" panose="020F0502020204030204" pitchFamily="34" charset="0"/>
            </a:endParaRPr>
          </a:p>
        </p:txBody>
      </p:sp>
      <p:sp>
        <p:nvSpPr>
          <p:cNvPr id="62477" name="Rectangle 15"/>
          <p:cNvSpPr>
            <a:spLocks noChangeArrowheads="1"/>
          </p:cNvSpPr>
          <p:nvPr/>
        </p:nvSpPr>
        <p:spPr bwMode="auto">
          <a:xfrm>
            <a:off x="3668713" y="3843338"/>
            <a:ext cx="825500" cy="982662"/>
          </a:xfrm>
          <a:prstGeom prst="rect">
            <a:avLst/>
          </a:prstGeom>
          <a:solidFill>
            <a:srgbClr val="FFFFFF"/>
          </a:solidFill>
          <a:ln w="12701">
            <a:solidFill>
              <a:srgbClr val="385723"/>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sz="1800">
              <a:solidFill>
                <a:srgbClr val="FFFFFF"/>
              </a:solidFill>
              <a:latin typeface="Calibri" panose="020F0502020204030204" pitchFamily="34" charset="0"/>
            </a:endParaRPr>
          </a:p>
        </p:txBody>
      </p:sp>
      <p:sp>
        <p:nvSpPr>
          <p:cNvPr id="62478" name="Rectangle 17"/>
          <p:cNvSpPr>
            <a:spLocks noChangeArrowheads="1"/>
          </p:cNvSpPr>
          <p:nvPr/>
        </p:nvSpPr>
        <p:spPr bwMode="auto">
          <a:xfrm>
            <a:off x="7813675" y="3843338"/>
            <a:ext cx="825500" cy="1012825"/>
          </a:xfrm>
          <a:prstGeom prst="rect">
            <a:avLst/>
          </a:prstGeom>
          <a:solidFill>
            <a:srgbClr val="FFFFFF"/>
          </a:solidFill>
          <a:ln w="12701">
            <a:solidFill>
              <a:srgbClr val="FFC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sz="1800">
              <a:solidFill>
                <a:srgbClr val="FFFFFF"/>
              </a:solidFill>
              <a:latin typeface="Calibri" panose="020F0502020204030204" pitchFamily="34" charset="0"/>
            </a:endParaRPr>
          </a:p>
        </p:txBody>
      </p:sp>
      <p:sp>
        <p:nvSpPr>
          <p:cNvPr id="62479" name="Rectangle 19"/>
          <p:cNvSpPr>
            <a:spLocks noChangeArrowheads="1"/>
          </p:cNvSpPr>
          <p:nvPr/>
        </p:nvSpPr>
        <p:spPr bwMode="auto">
          <a:xfrm>
            <a:off x="6078538" y="2346325"/>
            <a:ext cx="422275" cy="415925"/>
          </a:xfrm>
          <a:prstGeom prst="rect">
            <a:avLst/>
          </a:prstGeom>
          <a:solidFill>
            <a:srgbClr val="FFFFFF"/>
          </a:solidFill>
          <a:ln w="12701">
            <a:solidFill>
              <a:srgbClr val="000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sz="1800">
              <a:solidFill>
                <a:srgbClr val="FFFFFF"/>
              </a:solidFill>
              <a:latin typeface="Calibri" panose="020F0502020204030204" pitchFamily="34" charset="0"/>
            </a:endParaRPr>
          </a:p>
        </p:txBody>
      </p:sp>
      <p:sp>
        <p:nvSpPr>
          <p:cNvPr id="62480" name="Rectangle 20"/>
          <p:cNvSpPr>
            <a:spLocks noChangeArrowheads="1"/>
          </p:cNvSpPr>
          <p:nvPr/>
        </p:nvSpPr>
        <p:spPr bwMode="auto">
          <a:xfrm>
            <a:off x="6080125" y="2824163"/>
            <a:ext cx="420688" cy="412750"/>
          </a:xfrm>
          <a:prstGeom prst="rect">
            <a:avLst/>
          </a:prstGeom>
          <a:solidFill>
            <a:srgbClr val="FFFFFF"/>
          </a:solidFill>
          <a:ln w="12701">
            <a:solidFill>
              <a:srgbClr val="000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sz="1800">
              <a:solidFill>
                <a:srgbClr val="FFFFFF"/>
              </a:solidFill>
              <a:latin typeface="Calibri" panose="020F0502020204030204" pitchFamily="34" charset="0"/>
            </a:endParaRPr>
          </a:p>
        </p:txBody>
      </p:sp>
      <p:sp>
        <p:nvSpPr>
          <p:cNvPr id="62481" name="Rectangle 21"/>
          <p:cNvSpPr>
            <a:spLocks noChangeArrowheads="1"/>
          </p:cNvSpPr>
          <p:nvPr/>
        </p:nvSpPr>
        <p:spPr bwMode="auto">
          <a:xfrm>
            <a:off x="8129588" y="2838450"/>
            <a:ext cx="446087" cy="404813"/>
          </a:xfrm>
          <a:prstGeom prst="rect">
            <a:avLst/>
          </a:prstGeom>
          <a:solidFill>
            <a:srgbClr val="FFFFFF"/>
          </a:solidFill>
          <a:ln w="12701">
            <a:solidFill>
              <a:srgbClr val="000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1800">
                <a:solidFill>
                  <a:srgbClr val="FFFFFF"/>
                </a:solidFill>
                <a:latin typeface="Calibri" panose="020F0502020204030204" pitchFamily="34" charset="0"/>
              </a:rPr>
              <a:t>0</a:t>
            </a:r>
          </a:p>
        </p:txBody>
      </p:sp>
      <p:sp>
        <p:nvSpPr>
          <p:cNvPr id="62482" name="Rectangle 22"/>
          <p:cNvSpPr>
            <a:spLocks noChangeArrowheads="1"/>
          </p:cNvSpPr>
          <p:nvPr/>
        </p:nvSpPr>
        <p:spPr bwMode="auto">
          <a:xfrm>
            <a:off x="8129588" y="2357438"/>
            <a:ext cx="446087" cy="406400"/>
          </a:xfrm>
          <a:prstGeom prst="rect">
            <a:avLst/>
          </a:prstGeom>
          <a:solidFill>
            <a:srgbClr val="FFFFFF"/>
          </a:solidFill>
          <a:ln w="12701">
            <a:solidFill>
              <a:srgbClr val="000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1800">
                <a:solidFill>
                  <a:srgbClr val="FFFFFF"/>
                </a:solidFill>
                <a:latin typeface="Calibri" panose="020F0502020204030204" pitchFamily="34" charset="0"/>
              </a:rPr>
              <a:t>0</a:t>
            </a:r>
          </a:p>
        </p:txBody>
      </p:sp>
      <p:sp>
        <p:nvSpPr>
          <p:cNvPr id="62483"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299A7FB7-95D6-4033-8418-3C796319E510}" type="slidenum">
              <a:rPr lang="fr-FR" altLang="fr-FR" sz="1200" smtClean="0">
                <a:solidFill>
                  <a:schemeClr val="tx1"/>
                </a:solidFill>
                <a:cs typeface="Lucida Sans Unicode" panose="020B0602030504020204" pitchFamily="34" charset="0"/>
              </a:rPr>
              <a:pPr>
                <a:spcBef>
                  <a:spcPct val="0"/>
                </a:spcBef>
              </a:pPr>
              <a:t>18</a:t>
            </a:fld>
            <a:endParaRPr lang="fr-FR" altLang="fr-FR" sz="1200">
              <a:solidFill>
                <a:schemeClr val="tx1"/>
              </a:solidFill>
              <a:cs typeface="Lucida Sans Unicode" panose="020B0602030504020204" pitchFamily="34" charset="0"/>
            </a:endParaRPr>
          </a:p>
        </p:txBody>
      </p:sp>
      <p:sp>
        <p:nvSpPr>
          <p:cNvPr id="23" name="ZoneTexte 8"/>
          <p:cNvSpPr txBox="1"/>
          <p:nvPr/>
        </p:nvSpPr>
        <p:spPr>
          <a:xfrm>
            <a:off x="701675" y="1909763"/>
            <a:ext cx="2460625" cy="522287"/>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fr-FR" sz="2800" i="1" kern="0" dirty="0">
                <a:solidFill>
                  <a:srgbClr val="00B0F0"/>
                </a:solidFill>
                <a:latin typeface="Museo 500" panose="02000000000000000000" pitchFamily="50" charset="0"/>
              </a:rPr>
              <a:t>Parlons-en !</a:t>
            </a:r>
            <a:endParaRPr lang="fr-FR" sz="2800" kern="0" dirty="0">
              <a:solidFill>
                <a:srgbClr val="00B0F0"/>
              </a:solidFill>
              <a:latin typeface="Museo 500" panose="02000000000000000000" pitchFamily="50" charset="0"/>
            </a:endParaRPr>
          </a:p>
        </p:txBody>
      </p:sp>
      <p:sp>
        <p:nvSpPr>
          <p:cNvPr id="25" name="ZoneTexte 2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62486"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onnecteur droit 2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6248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18</a:t>
            </a:r>
          </a:p>
        </p:txBody>
      </p:sp>
      <p:sp>
        <p:nvSpPr>
          <p:cNvPr id="62489" name="Rectangle 5"/>
          <p:cNvSpPr>
            <a:spLocks noChangeArrowheads="1"/>
          </p:cNvSpPr>
          <p:nvPr/>
        </p:nvSpPr>
        <p:spPr bwMode="auto">
          <a:xfrm>
            <a:off x="4876800" y="4911725"/>
            <a:ext cx="2936875" cy="962025"/>
          </a:xfrm>
          <a:prstGeom prst="rect">
            <a:avLst/>
          </a:prstGeom>
          <a:solidFill>
            <a:srgbClr val="8497B0"/>
          </a:solidFill>
          <a:ln w="12701">
            <a:solidFill>
              <a:srgbClr val="2F528F"/>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FFFFFF"/>
                </a:solidFill>
                <a:latin typeface="Calibri" panose="020F0502020204030204" pitchFamily="34" charset="0"/>
              </a:rPr>
              <a:t>RESSOURCES </a:t>
            </a:r>
            <a:r>
              <a:rPr lang="fr-FR" altLang="fr-FR" sz="2000" b="1">
                <a:solidFill>
                  <a:srgbClr val="FFFFFF"/>
                </a:solidFill>
                <a:latin typeface="Calibri" panose="020F0502020204030204" pitchFamily="34" charset="0"/>
              </a:rPr>
              <a:t>PERSONNELLES &amp; LOISIRS</a:t>
            </a:r>
          </a:p>
        </p:txBody>
      </p:sp>
      <p:sp>
        <p:nvSpPr>
          <p:cNvPr id="62490" name="Rectangle 18"/>
          <p:cNvSpPr>
            <a:spLocks noChangeArrowheads="1"/>
          </p:cNvSpPr>
          <p:nvPr/>
        </p:nvSpPr>
        <p:spPr bwMode="auto">
          <a:xfrm>
            <a:off x="7804150" y="4911725"/>
            <a:ext cx="825500" cy="962025"/>
          </a:xfrm>
          <a:prstGeom prst="rect">
            <a:avLst/>
          </a:prstGeom>
          <a:solidFill>
            <a:srgbClr val="FFFFFF"/>
          </a:solidFill>
          <a:ln w="12701">
            <a:solidFill>
              <a:srgbClr val="181717"/>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sz="1800">
              <a:solidFill>
                <a:srgbClr val="FFFFFF"/>
              </a:solidFill>
              <a:latin typeface="Calibri" panose="020F0502020204030204" pitchFamily="34" charset="0"/>
            </a:endParaRPr>
          </a:p>
        </p:txBody>
      </p:sp>
      <p:sp>
        <p:nvSpPr>
          <p:cNvPr id="30" name="Titre 17"/>
          <p:cNvSpPr txBox="1">
            <a:spLocks noChangeArrowheads="1"/>
          </p:cNvSpPr>
          <p:nvPr/>
        </p:nvSpPr>
        <p:spPr bwMode="auto">
          <a:xfrm>
            <a:off x="5905500" y="661988"/>
            <a:ext cx="2598738"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sp>
        <p:nvSpPr>
          <p:cNvPr id="62492" name="Rectangle 6"/>
          <p:cNvSpPr>
            <a:spLocks noChangeArrowheads="1"/>
          </p:cNvSpPr>
          <p:nvPr/>
        </p:nvSpPr>
        <p:spPr bwMode="auto">
          <a:xfrm>
            <a:off x="6076950" y="1719263"/>
            <a:ext cx="1425575"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32" name="Flèche : bas 1"/>
          <p:cNvSpPr/>
          <p:nvPr/>
        </p:nvSpPr>
        <p:spPr>
          <a:xfrm rot="2322471">
            <a:off x="7613650" y="1552575"/>
            <a:ext cx="400050"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 name="Connecteur droit avec flèche 2"/>
          <p:cNvCxnSpPr>
            <a:stCxn id="62474" idx="3"/>
          </p:cNvCxnSpPr>
          <p:nvPr/>
        </p:nvCxnSpPr>
        <p:spPr>
          <a:xfrm>
            <a:off x="3514725" y="2744788"/>
            <a:ext cx="973138" cy="15875"/>
          </a:xfrm>
          <a:prstGeom prst="straightConnector1">
            <a:avLst/>
          </a:prstGeom>
          <a:ln w="57150">
            <a:solidFill>
              <a:srgbClr val="00A1DA"/>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texte 2"/>
          <p:cNvSpPr txBox="1"/>
          <p:nvPr/>
        </p:nvSpPr>
        <p:spPr>
          <a:xfrm>
            <a:off x="638175" y="4562475"/>
            <a:ext cx="8578850" cy="1477963"/>
          </a:xfrm>
          <a:prstGeom prst="rect">
            <a:avLst/>
          </a:prstGeom>
          <a:noFill/>
          <a:ln cap="flat">
            <a:noFill/>
          </a:ln>
        </p:spPr>
        <p:txBody>
          <a:bodyPr lIns="0" tIns="0" rIns="0" bIns="0">
            <a:spAutoFit/>
          </a:bodyPr>
          <a:lstStyle/>
          <a:p>
            <a:pPr algn="just" eaLnBrk="1" fontAlgn="auto" hangingPunct="1">
              <a:spcBef>
                <a:spcPts val="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400" kern="0" dirty="0">
                <a:solidFill>
                  <a:srgbClr val="000000"/>
                </a:solidFill>
                <a:latin typeface="Museo 700" panose="02000000000000000000" pitchFamily="50" charset="0"/>
                <a:cs typeface="Tahoma" pitchFamily="2"/>
              </a:rPr>
              <a:t>Votre Cap Bien-être :</a:t>
            </a:r>
          </a:p>
          <a:p>
            <a:pPr marL="712788" algn="just" eaLnBrk="1" fontAlgn="auto" hangingPunct="1">
              <a:spcBef>
                <a:spcPts val="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400" kern="0" dirty="0">
                <a:solidFill>
                  <a:srgbClr val="000000"/>
                </a:solidFill>
                <a:latin typeface="Museo 500" panose="02000000000000000000" pitchFamily="50" charset="0"/>
                <a:cs typeface="Tahoma" pitchFamily="2"/>
              </a:rPr>
              <a:t>consolider votre qualité de vie </a:t>
            </a:r>
          </a:p>
          <a:p>
            <a:pPr marL="712788" algn="just" eaLnBrk="1" fontAlgn="auto" hangingPunct="1">
              <a:spcBef>
                <a:spcPts val="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400" kern="0" dirty="0">
                <a:solidFill>
                  <a:srgbClr val="000000"/>
                </a:solidFill>
                <a:latin typeface="Museo 500" panose="02000000000000000000" pitchFamily="50" charset="0"/>
                <a:cs typeface="Tahoma" pitchFamily="2"/>
              </a:rPr>
              <a:t>prendre conscience de vos ressources personnelles</a:t>
            </a:r>
          </a:p>
          <a:p>
            <a:pPr marL="712788" algn="just" eaLnBrk="1" fontAlgn="auto" hangingPunct="1">
              <a:spcBef>
                <a:spcPts val="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400" kern="0" dirty="0">
                <a:solidFill>
                  <a:srgbClr val="000000"/>
                </a:solidFill>
                <a:latin typeface="Museo 500" panose="02000000000000000000" pitchFamily="50" charset="0"/>
                <a:cs typeface="Tahoma" pitchFamily="2"/>
              </a:rPr>
              <a:t>les renforcer</a:t>
            </a:r>
          </a:p>
        </p:txBody>
      </p:sp>
      <p:pic>
        <p:nvPicPr>
          <p:cNvPr id="64515" name="Imag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176588"/>
            <a:ext cx="32353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Espace réservé du texte 2"/>
          <p:cNvSpPr txBox="1">
            <a:spLocks noGrp="1" noChangeArrowheads="1"/>
          </p:cNvSpPr>
          <p:nvPr>
            <p:ph type="body" idx="4294967295"/>
          </p:nvPr>
        </p:nvSpPr>
        <p:spPr>
          <a:xfrm>
            <a:off x="349250" y="2201863"/>
            <a:ext cx="8482013" cy="800100"/>
          </a:xfrm>
        </p:spPr>
        <p:txBody>
          <a:bodyPr>
            <a:spAutoFit/>
          </a:bodyPr>
          <a:lstStyle/>
          <a:p>
            <a:pPr marL="0" indent="0" algn="ctr" eaLnBrk="1" hangingPunct="1">
              <a:spcBef>
                <a:spcPts val="1800"/>
              </a:spcBef>
            </a:pPr>
            <a:r>
              <a:rPr altLang="fr-FR">
                <a:solidFill>
                  <a:schemeClr val="tx1"/>
                </a:solidFill>
                <a:latin typeface="Museo 500" panose="02000000000000000000" pitchFamily="50" charset="0"/>
                <a:cs typeface="Tahoma" panose="020B0604030504040204" pitchFamily="34" charset="0"/>
              </a:rPr>
              <a:t>Certains s’appuient sur les 4 piliers, d’autres en privilégient certains, ou un seul.</a:t>
            </a:r>
          </a:p>
        </p:txBody>
      </p:sp>
      <p:sp>
        <p:nvSpPr>
          <p:cNvPr id="64517" name="Flèche : droite 4"/>
          <p:cNvSpPr>
            <a:spLocks/>
          </p:cNvSpPr>
          <p:nvPr/>
        </p:nvSpPr>
        <p:spPr bwMode="auto">
          <a:xfrm>
            <a:off x="876300" y="4995863"/>
            <a:ext cx="333375" cy="2635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339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077" y="5400"/>
                </a:lnTo>
                <a:lnTo>
                  <a:pt x="13077" y="0"/>
                </a:lnTo>
                <a:lnTo>
                  <a:pt x="21600" y="10800"/>
                </a:lnTo>
                <a:lnTo>
                  <a:pt x="13077" y="21600"/>
                </a:lnTo>
                <a:lnTo>
                  <a:pt x="13077" y="16200"/>
                </a:lnTo>
                <a:lnTo>
                  <a:pt x="0" y="16200"/>
                </a:lnTo>
                <a:lnTo>
                  <a:pt x="0" y="5400"/>
                </a:lnTo>
                <a:close/>
              </a:path>
            </a:pathLst>
          </a:custGeom>
          <a:solidFill>
            <a:srgbClr val="00B050"/>
          </a:solidFill>
          <a:ln w="12701">
            <a:solidFill>
              <a:srgbClr val="2F528F"/>
            </a:solidFill>
            <a:miter lim="800000"/>
            <a:headEnd/>
            <a:tailEnd/>
          </a:ln>
        </p:spPr>
        <p:txBody>
          <a:bodyPr anchor="ctr" anchorCtr="1"/>
          <a:lstStyle/>
          <a:p>
            <a:endParaRPr lang="fr-FR"/>
          </a:p>
        </p:txBody>
      </p:sp>
      <p:sp>
        <p:nvSpPr>
          <p:cNvPr id="64518" name="Flèche : droite 5"/>
          <p:cNvSpPr>
            <a:spLocks/>
          </p:cNvSpPr>
          <p:nvPr/>
        </p:nvSpPr>
        <p:spPr bwMode="auto">
          <a:xfrm>
            <a:off x="866775" y="5364163"/>
            <a:ext cx="334963" cy="2635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339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077" y="5400"/>
                </a:lnTo>
                <a:lnTo>
                  <a:pt x="13077" y="0"/>
                </a:lnTo>
                <a:lnTo>
                  <a:pt x="21600" y="10800"/>
                </a:lnTo>
                <a:lnTo>
                  <a:pt x="13077" y="21600"/>
                </a:lnTo>
                <a:lnTo>
                  <a:pt x="13077" y="16200"/>
                </a:lnTo>
                <a:lnTo>
                  <a:pt x="0" y="16200"/>
                </a:lnTo>
                <a:lnTo>
                  <a:pt x="0" y="5400"/>
                </a:lnTo>
                <a:close/>
              </a:path>
            </a:pathLst>
          </a:custGeom>
          <a:solidFill>
            <a:srgbClr val="00B050"/>
          </a:solidFill>
          <a:ln w="12701">
            <a:solidFill>
              <a:srgbClr val="2F528F"/>
            </a:solidFill>
            <a:miter lim="800000"/>
            <a:headEnd/>
            <a:tailEnd/>
          </a:ln>
        </p:spPr>
        <p:txBody>
          <a:bodyPr anchor="ctr" anchorCtr="1"/>
          <a:lstStyle/>
          <a:p>
            <a:endParaRPr lang="fr-FR"/>
          </a:p>
        </p:txBody>
      </p:sp>
      <p:sp>
        <p:nvSpPr>
          <p:cNvPr id="64519" name="Flèche : droite 6"/>
          <p:cNvSpPr>
            <a:spLocks/>
          </p:cNvSpPr>
          <p:nvPr/>
        </p:nvSpPr>
        <p:spPr bwMode="auto">
          <a:xfrm>
            <a:off x="866775" y="5711825"/>
            <a:ext cx="333375" cy="2635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339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077" y="5400"/>
                </a:lnTo>
                <a:lnTo>
                  <a:pt x="13077" y="0"/>
                </a:lnTo>
                <a:lnTo>
                  <a:pt x="21600" y="10800"/>
                </a:lnTo>
                <a:lnTo>
                  <a:pt x="13077" y="21600"/>
                </a:lnTo>
                <a:lnTo>
                  <a:pt x="13077" y="16200"/>
                </a:lnTo>
                <a:lnTo>
                  <a:pt x="0" y="16200"/>
                </a:lnTo>
                <a:lnTo>
                  <a:pt x="0" y="5400"/>
                </a:lnTo>
                <a:close/>
              </a:path>
            </a:pathLst>
          </a:custGeom>
          <a:solidFill>
            <a:srgbClr val="00B050"/>
          </a:solidFill>
          <a:ln w="12701">
            <a:solidFill>
              <a:srgbClr val="2F528F"/>
            </a:solidFill>
            <a:miter lim="800000"/>
            <a:headEnd/>
            <a:tailEnd/>
          </a:ln>
        </p:spPr>
        <p:txBody>
          <a:bodyPr anchor="ctr" anchorCtr="1"/>
          <a:lstStyle/>
          <a:p>
            <a:endParaRPr lang="fr-FR"/>
          </a:p>
        </p:txBody>
      </p:sp>
      <p:sp>
        <p:nvSpPr>
          <p:cNvPr id="9" name="Espace réservé du texte 2"/>
          <p:cNvSpPr txBox="1"/>
          <p:nvPr/>
        </p:nvSpPr>
        <p:spPr>
          <a:xfrm>
            <a:off x="627063" y="3395663"/>
            <a:ext cx="4135437" cy="800100"/>
          </a:xfrm>
          <a:prstGeom prst="rect">
            <a:avLst/>
          </a:prstGeom>
          <a:solidFill>
            <a:srgbClr val="FFFFFF"/>
          </a:solidFill>
          <a:ln cap="flat">
            <a:noFill/>
          </a:ln>
        </p:spPr>
        <p:txBody>
          <a:bodyPr lIns="0" tIns="0" rIns="0" bIns="0">
            <a:spAutoFit/>
          </a:bodyPr>
          <a:lstStyle/>
          <a:p>
            <a:pPr algn="ctr" eaLnBrk="1" fontAlgn="auto" hangingPunct="1">
              <a:spcBef>
                <a:spcPts val="180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600" kern="0" dirty="0">
                <a:solidFill>
                  <a:schemeClr val="accent6">
                    <a:lumMod val="50000"/>
                  </a:schemeClr>
                </a:solidFill>
                <a:latin typeface="Museo 500" panose="02000000000000000000" pitchFamily="50" charset="0"/>
                <a:ea typeface="Verdana" pitchFamily="34" charset="0"/>
                <a:cs typeface="Verdana" pitchFamily="34" charset="0"/>
              </a:rPr>
              <a:t>Un mot sur vos ressources personnelles ?</a:t>
            </a:r>
          </a:p>
        </p:txBody>
      </p:sp>
      <p:sp>
        <p:nvSpPr>
          <p:cNvPr id="64521" name="Espace réservé du numéro de diapositive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86A7C261-B64B-49AB-A983-52D5C7878B4B}" type="slidenum">
              <a:rPr lang="fr-FR" altLang="fr-FR" sz="1200" smtClean="0">
                <a:solidFill>
                  <a:schemeClr val="tx1"/>
                </a:solidFill>
                <a:cs typeface="Lucida Sans Unicode" panose="020B0602030504020204" pitchFamily="34" charset="0"/>
              </a:rPr>
              <a:pPr>
                <a:spcBef>
                  <a:spcPct val="0"/>
                </a:spcBef>
              </a:pPr>
              <a:t>19</a:t>
            </a:fld>
            <a:endParaRPr lang="fr-FR" altLang="fr-FR" sz="1200">
              <a:solidFill>
                <a:schemeClr val="tx1"/>
              </a:solidFill>
              <a:cs typeface="Lucida Sans Unicode" panose="020B0602030504020204" pitchFamily="34" charset="0"/>
            </a:endParaRPr>
          </a:p>
        </p:txBody>
      </p:sp>
      <p:pic>
        <p:nvPicPr>
          <p:cNvPr id="6452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6452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19</a:t>
            </a:r>
          </a:p>
        </p:txBody>
      </p:sp>
      <p:sp>
        <p:nvSpPr>
          <p:cNvPr id="17" name="ZoneTexte 1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8" name="Titre 17"/>
          <p:cNvSpPr txBox="1">
            <a:spLocks noChangeArrowheads="1"/>
          </p:cNvSpPr>
          <p:nvPr/>
        </p:nvSpPr>
        <p:spPr bwMode="auto">
          <a:xfrm>
            <a:off x="5905500" y="661988"/>
            <a:ext cx="2598738" cy="992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1"/>
          <p:cNvSpPr>
            <a:spLocks noChangeArrowheads="1"/>
          </p:cNvSpPr>
          <p:nvPr/>
        </p:nvSpPr>
        <p:spPr bwMode="auto">
          <a:xfrm>
            <a:off x="1127125" y="2173288"/>
            <a:ext cx="7121525" cy="622300"/>
          </a:xfrm>
          <a:prstGeom prst="rect">
            <a:avLst/>
          </a:prstGeom>
          <a:solidFill>
            <a:srgbClr val="00A1DA"/>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600" b="1">
                <a:solidFill>
                  <a:srgbClr val="FFFFFF"/>
                </a:solidFill>
                <a:latin typeface="Museo 500" panose="02000000000000000000" pitchFamily="50" charset="0"/>
              </a:rPr>
              <a:t>BIENVENUE !</a:t>
            </a:r>
          </a:p>
        </p:txBody>
      </p:sp>
      <p:sp>
        <p:nvSpPr>
          <p:cNvPr id="29699" name="ZoneTexte 15"/>
          <p:cNvSpPr txBox="1">
            <a:spLocks noChangeArrowheads="1"/>
          </p:cNvSpPr>
          <p:nvPr/>
        </p:nvSpPr>
        <p:spPr bwMode="auto">
          <a:xfrm>
            <a:off x="1031875" y="3355975"/>
            <a:ext cx="78755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buFontTx/>
              <a:buChar char="•"/>
            </a:pPr>
            <a:r>
              <a:rPr lang="fr-FR" altLang="fr-FR">
                <a:latin typeface="Museo 300" panose="02000000000000000000" pitchFamily="50" charset="0"/>
              </a:rPr>
              <a:t>Pour prendre conscience de ses ressources personnelles </a:t>
            </a:r>
            <a:r>
              <a:rPr lang="fr-FR" altLang="fr-FR" b="1">
                <a:solidFill>
                  <a:srgbClr val="5B9BD5"/>
                </a:solidFill>
                <a:latin typeface="Museo 300" panose="02000000000000000000" pitchFamily="50" charset="0"/>
              </a:rPr>
              <a:t>(étape 1)</a:t>
            </a:r>
          </a:p>
          <a:p>
            <a:pPr eaLnBrk="1" hangingPunct="1">
              <a:spcBef>
                <a:spcPct val="0"/>
              </a:spcBef>
              <a:buFontTx/>
              <a:buChar char="•"/>
            </a:pPr>
            <a:r>
              <a:rPr lang="fr-FR" altLang="fr-FR">
                <a:latin typeface="Museo 300" panose="02000000000000000000" pitchFamily="50" charset="0"/>
              </a:rPr>
              <a:t>Pour mieux faire face aux aléas de la vie quotidienne </a:t>
            </a:r>
            <a:r>
              <a:rPr lang="fr-FR" altLang="fr-FR" b="1">
                <a:solidFill>
                  <a:srgbClr val="FFC000"/>
                </a:solidFill>
                <a:latin typeface="Museo 300" panose="02000000000000000000" pitchFamily="50" charset="0"/>
              </a:rPr>
              <a:t>(étape 2)</a:t>
            </a:r>
          </a:p>
          <a:p>
            <a:pPr eaLnBrk="1" hangingPunct="1">
              <a:spcBef>
                <a:spcPct val="0"/>
              </a:spcBef>
              <a:buFontTx/>
              <a:buChar char="•"/>
            </a:pPr>
            <a:r>
              <a:rPr lang="fr-FR" altLang="fr-FR">
                <a:latin typeface="Museo 300" panose="02000000000000000000" pitchFamily="50" charset="0"/>
              </a:rPr>
              <a:t>Pour bien vivre avec soi </a:t>
            </a:r>
            <a:r>
              <a:rPr lang="fr-FR" altLang="fr-FR" b="1">
                <a:solidFill>
                  <a:schemeClr val="accent2"/>
                </a:solidFill>
                <a:latin typeface="Museo 300" panose="02000000000000000000" pitchFamily="50" charset="0"/>
              </a:rPr>
              <a:t>(étape 3)</a:t>
            </a:r>
          </a:p>
          <a:p>
            <a:pPr eaLnBrk="1" hangingPunct="1">
              <a:spcBef>
                <a:spcPct val="0"/>
              </a:spcBef>
              <a:buFontTx/>
              <a:buChar char="•"/>
            </a:pPr>
            <a:r>
              <a:rPr lang="fr-FR" altLang="fr-FR">
                <a:latin typeface="Museo 300" panose="02000000000000000000" pitchFamily="50" charset="0"/>
              </a:rPr>
              <a:t>Pour bien vivre avec les autres </a:t>
            </a:r>
            <a:r>
              <a:rPr lang="fr-FR" altLang="fr-FR" b="1">
                <a:solidFill>
                  <a:srgbClr val="70AD47"/>
                </a:solidFill>
                <a:latin typeface="Museo 300" panose="02000000000000000000" pitchFamily="50" charset="0"/>
              </a:rPr>
              <a:t>(étape 4)</a:t>
            </a:r>
          </a:p>
        </p:txBody>
      </p:sp>
      <p:sp>
        <p:nvSpPr>
          <p:cNvPr id="29700" name="Rectangle 3"/>
          <p:cNvSpPr>
            <a:spLocks noChangeArrowheads="1"/>
          </p:cNvSpPr>
          <p:nvPr/>
        </p:nvSpPr>
        <p:spPr bwMode="auto">
          <a:xfrm>
            <a:off x="1012825" y="2806700"/>
            <a:ext cx="484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200" b="1">
                <a:solidFill>
                  <a:srgbClr val="00A1DA"/>
                </a:solidFill>
                <a:latin typeface="Museo 500" panose="02000000000000000000" pitchFamily="50" charset="0"/>
              </a:rPr>
              <a:t>Un parcours innovant :</a:t>
            </a:r>
          </a:p>
        </p:txBody>
      </p:sp>
      <p:sp>
        <p:nvSpPr>
          <p:cNvPr id="29701"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95467417-BB82-4B1D-8F93-C4EA9C11CD50}" type="slidenum">
              <a:rPr lang="fr-FR" altLang="fr-FR" sz="1200" smtClean="0">
                <a:solidFill>
                  <a:schemeClr val="tx1"/>
                </a:solidFill>
                <a:cs typeface="Lucida Sans Unicode" panose="020B0602030504020204" pitchFamily="34" charset="0"/>
              </a:rPr>
              <a:pPr>
                <a:spcBef>
                  <a:spcPct val="0"/>
                </a:spcBef>
              </a:pPr>
              <a:t>2</a:t>
            </a:fld>
            <a:endParaRPr lang="fr-FR" altLang="fr-FR" sz="1200">
              <a:solidFill>
                <a:schemeClr val="tx1"/>
              </a:solidFill>
              <a:cs typeface="Lucida Sans Unicode" panose="020B0602030504020204" pitchFamily="34" charset="0"/>
            </a:endParaRPr>
          </a:p>
        </p:txBody>
      </p:sp>
      <p:pic>
        <p:nvPicPr>
          <p:cNvPr id="2970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70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70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Imag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951038"/>
            <a:ext cx="26987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Imag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68263"/>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itre 6"/>
          <p:cNvSpPr txBox="1">
            <a:spLocks noChangeArrowheads="1"/>
          </p:cNvSpPr>
          <p:nvPr/>
        </p:nvSpPr>
        <p:spPr bwMode="auto">
          <a:xfrm>
            <a:off x="2892425" y="3624263"/>
            <a:ext cx="6251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spAutoFit/>
          </a:bodyPr>
          <a:lstStyle>
            <a:lvl1pPr>
              <a:spcBef>
                <a:spcPts val="2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9pPr>
          </a:lstStyle>
          <a:p>
            <a:pPr algn="ctr" eaLnBrk="1" hangingPunct="1">
              <a:lnSpc>
                <a:spcPct val="90000"/>
              </a:lnSpc>
              <a:spcBef>
                <a:spcPct val="0"/>
              </a:spcBef>
            </a:pPr>
            <a:r>
              <a:rPr lang="fr-FR" altLang="fr-FR" sz="3500">
                <a:solidFill>
                  <a:srgbClr val="00A1DA"/>
                </a:solidFill>
                <a:latin typeface="Museo 500" panose="02000000000000000000" pitchFamily="50" charset="0"/>
              </a:rPr>
              <a:t>Les émotions</a:t>
            </a:r>
          </a:p>
        </p:txBody>
      </p:sp>
      <p:sp>
        <p:nvSpPr>
          <p:cNvPr id="66565"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B277008F-2D6F-4E0E-8671-7C0EA3D5EFD6}" type="slidenum">
              <a:rPr lang="fr-FR" altLang="fr-FR" sz="1200" smtClean="0">
                <a:solidFill>
                  <a:schemeClr val="tx1"/>
                </a:solidFill>
                <a:cs typeface="Lucida Sans Unicode" panose="020B0602030504020204" pitchFamily="34" charset="0"/>
              </a:rPr>
              <a:pPr>
                <a:spcBef>
                  <a:spcPct val="0"/>
                </a:spcBef>
              </a:pPr>
              <a:t>20</a:t>
            </a:fld>
            <a:endParaRPr lang="fr-FR" altLang="fr-FR" sz="1200">
              <a:solidFill>
                <a:schemeClr val="tx1"/>
              </a:solidFill>
              <a:cs typeface="Lucida Sans Unicode" panose="020B0602030504020204" pitchFamily="34" charset="0"/>
            </a:endParaRPr>
          </a:p>
        </p:txBody>
      </p:sp>
      <p:pic>
        <p:nvPicPr>
          <p:cNvPr id="6656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66568"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6657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20</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re 1"/>
          <p:cNvSpPr txBox="1">
            <a:spLocks noGrp="1" noChangeArrowheads="1"/>
          </p:cNvSpPr>
          <p:nvPr>
            <p:ph type="title" idx="4294967295"/>
          </p:nvPr>
        </p:nvSpPr>
        <p:spPr>
          <a:xfrm>
            <a:off x="385763" y="1885950"/>
            <a:ext cx="8445500" cy="582613"/>
          </a:xfrm>
        </p:spPr>
        <p:txBody>
          <a:bodyPr anchorCtr="1"/>
          <a:lstStyle/>
          <a:p>
            <a:pPr algn="ctr" eaLnBrk="1" hangingPunct="1"/>
            <a:r>
              <a:rPr altLang="fr-FR">
                <a:solidFill>
                  <a:srgbClr val="00A1DA"/>
                </a:solidFill>
                <a:latin typeface="Museo 500" panose="02000000000000000000" pitchFamily="50" charset="0"/>
                <a:cs typeface="Tahoma" panose="020B0604030504040204" pitchFamily="34" charset="0"/>
              </a:rPr>
              <a:t>Qu’est-ce qu’une émotion ?</a:t>
            </a:r>
          </a:p>
        </p:txBody>
      </p:sp>
      <p:sp>
        <p:nvSpPr>
          <p:cNvPr id="68611" name="ZoneTexte 2"/>
          <p:cNvSpPr txBox="1">
            <a:spLocks noChangeArrowheads="1"/>
          </p:cNvSpPr>
          <p:nvPr/>
        </p:nvSpPr>
        <p:spPr bwMode="auto">
          <a:xfrm>
            <a:off x="334963" y="2379663"/>
            <a:ext cx="8467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fr-FR" altLang="fr-FR" sz="2400">
                <a:solidFill>
                  <a:schemeClr val="tx1"/>
                </a:solidFill>
                <a:latin typeface="Calibri" panose="020F0502020204030204" pitchFamily="34" charset="0"/>
              </a:rPr>
              <a:t>Sensation plus ou moins agréable ou désagréable, </a:t>
            </a:r>
          </a:p>
          <a:p>
            <a:pPr algn="ctr">
              <a:spcBef>
                <a:spcPct val="0"/>
              </a:spcBef>
            </a:pPr>
            <a:r>
              <a:rPr lang="fr-FR" altLang="fr-FR" sz="2400">
                <a:solidFill>
                  <a:schemeClr val="tx1"/>
                </a:solidFill>
                <a:latin typeface="Calibri" panose="020F0502020204030204" pitchFamily="34" charset="0"/>
              </a:rPr>
              <a:t>de l’ordre du ressenti, qui survient en réponse involontaire à un stimulus et qui s’accompagne de réactions physiologiques.</a:t>
            </a:r>
          </a:p>
        </p:txBody>
      </p:sp>
      <p:sp>
        <p:nvSpPr>
          <p:cNvPr id="68612" name="Espace réservé du numéro de diapositive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480C33DC-2B12-44B7-B619-A6BBA05C9388}" type="slidenum">
              <a:rPr lang="fr-FR" altLang="fr-FR" sz="1200" smtClean="0">
                <a:solidFill>
                  <a:schemeClr val="tx1"/>
                </a:solidFill>
                <a:cs typeface="Lucida Sans Unicode" panose="020B0602030504020204" pitchFamily="34" charset="0"/>
              </a:rPr>
              <a:pPr>
                <a:spcBef>
                  <a:spcPct val="0"/>
                </a:spcBef>
              </a:pPr>
              <a:t>21</a:t>
            </a:fld>
            <a:endParaRPr lang="fr-FR" altLang="fr-FR" sz="1200">
              <a:solidFill>
                <a:schemeClr val="tx1"/>
              </a:solidFill>
              <a:cs typeface="Lucida Sans Unicode" panose="020B0602030504020204" pitchFamily="34" charset="0"/>
            </a:endParaRPr>
          </a:p>
        </p:txBody>
      </p:sp>
      <p:pic>
        <p:nvPicPr>
          <p:cNvPr id="6861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68615"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1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6861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21</a:t>
            </a:r>
          </a:p>
        </p:txBody>
      </p:sp>
      <p:sp>
        <p:nvSpPr>
          <p:cNvPr id="20" name="Titre 17"/>
          <p:cNvSpPr txBox="1">
            <a:spLocks noChangeArrowheads="1"/>
          </p:cNvSpPr>
          <p:nvPr/>
        </p:nvSpPr>
        <p:spPr bwMode="auto">
          <a:xfrm>
            <a:off x="5948363" y="587375"/>
            <a:ext cx="26003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émotions</a:t>
            </a:r>
          </a:p>
        </p:txBody>
      </p:sp>
      <p:sp>
        <p:nvSpPr>
          <p:cNvPr id="2" name="Rectangle : coins arrondis 1"/>
          <p:cNvSpPr/>
          <p:nvPr/>
        </p:nvSpPr>
        <p:spPr>
          <a:xfrm>
            <a:off x="962025" y="3717925"/>
            <a:ext cx="7326313" cy="20510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8620" name="ZoneTexte 14"/>
          <p:cNvSpPr txBox="1">
            <a:spLocks noChangeArrowheads="1"/>
          </p:cNvSpPr>
          <p:nvPr/>
        </p:nvSpPr>
        <p:spPr bwMode="auto">
          <a:xfrm>
            <a:off x="742950" y="4416425"/>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3333CC"/>
                </a:solidFill>
                <a:latin typeface="AR CHRISTY" pitchFamily="2" charset="0"/>
              </a:rPr>
              <a:t>STIMULUS</a:t>
            </a:r>
          </a:p>
        </p:txBody>
      </p:sp>
      <p:sp>
        <p:nvSpPr>
          <p:cNvPr id="68621" name="Flèche : droite 3"/>
          <p:cNvSpPr>
            <a:spLocks/>
          </p:cNvSpPr>
          <p:nvPr/>
        </p:nvSpPr>
        <p:spPr bwMode="auto">
          <a:xfrm rot="-1610714">
            <a:off x="2836863" y="4070350"/>
            <a:ext cx="884237" cy="3540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3333CC"/>
          </a:solidFill>
          <a:ln w="12701">
            <a:solidFill>
              <a:srgbClr val="3333CC"/>
            </a:solidFill>
            <a:miter lim="800000"/>
            <a:headEnd/>
            <a:tailEnd/>
          </a:ln>
        </p:spPr>
        <p:txBody>
          <a:bodyPr anchor="ctr" anchorCtr="1"/>
          <a:lstStyle/>
          <a:p>
            <a:endParaRPr lang="fr-FR"/>
          </a:p>
        </p:txBody>
      </p:sp>
      <p:sp>
        <p:nvSpPr>
          <p:cNvPr id="68622" name="ZoneTexte 4"/>
          <p:cNvSpPr txBox="1">
            <a:spLocks noChangeArrowheads="1"/>
          </p:cNvSpPr>
          <p:nvPr/>
        </p:nvSpPr>
        <p:spPr bwMode="auto">
          <a:xfrm>
            <a:off x="3567113" y="3808413"/>
            <a:ext cx="24868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lvl="1" eaLnBrk="1" hangingPunct="1">
              <a:lnSpc>
                <a:spcPct val="100000"/>
              </a:lnSpc>
              <a:spcBef>
                <a:spcPct val="0"/>
              </a:spcBef>
              <a:buSzTx/>
              <a:buFontTx/>
              <a:buNone/>
            </a:pPr>
            <a:r>
              <a:rPr lang="fr-FR" altLang="fr-FR" dirty="0">
                <a:solidFill>
                  <a:srgbClr val="CC3399"/>
                </a:solidFill>
                <a:latin typeface="AR CHRISTY" pitchFamily="2" charset="0"/>
              </a:rPr>
              <a:t>EMOTION</a:t>
            </a:r>
          </a:p>
        </p:txBody>
      </p:sp>
      <p:sp>
        <p:nvSpPr>
          <p:cNvPr id="68623" name="Flèche : droite 27"/>
          <p:cNvSpPr>
            <a:spLocks/>
          </p:cNvSpPr>
          <p:nvPr/>
        </p:nvSpPr>
        <p:spPr bwMode="auto">
          <a:xfrm rot="1982444">
            <a:off x="6002338" y="4097338"/>
            <a:ext cx="885825" cy="354012"/>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800080"/>
          </a:solidFill>
          <a:ln w="12701">
            <a:solidFill>
              <a:srgbClr val="800080"/>
            </a:solidFill>
            <a:miter lim="800000"/>
            <a:headEnd/>
            <a:tailEnd/>
          </a:ln>
        </p:spPr>
        <p:txBody>
          <a:bodyPr anchor="ctr" anchorCtr="1"/>
          <a:lstStyle/>
          <a:p>
            <a:endParaRPr lang="fr-FR"/>
          </a:p>
        </p:txBody>
      </p:sp>
      <p:sp>
        <p:nvSpPr>
          <p:cNvPr id="68624" name="ZoneTexte 28"/>
          <p:cNvSpPr txBox="1">
            <a:spLocks noChangeArrowheads="1"/>
          </p:cNvSpPr>
          <p:nvPr/>
        </p:nvSpPr>
        <p:spPr bwMode="auto">
          <a:xfrm>
            <a:off x="6167438" y="4400550"/>
            <a:ext cx="263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solidFill>
                  <a:srgbClr val="800080"/>
                </a:solidFill>
                <a:latin typeface="AR CHRISTY" pitchFamily="2" charset="0"/>
              </a:rPr>
              <a:t>ACTION</a:t>
            </a:r>
          </a:p>
        </p:txBody>
      </p:sp>
      <p:sp>
        <p:nvSpPr>
          <p:cNvPr id="68625" name="Flèche : droite 3"/>
          <p:cNvSpPr>
            <a:spLocks/>
          </p:cNvSpPr>
          <p:nvPr/>
        </p:nvSpPr>
        <p:spPr bwMode="auto">
          <a:xfrm rot="1939628">
            <a:off x="2808288" y="4848225"/>
            <a:ext cx="817562" cy="38735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3333CC"/>
          </a:solidFill>
          <a:ln w="12701">
            <a:solidFill>
              <a:srgbClr val="3333CC"/>
            </a:solidFill>
            <a:miter lim="800000"/>
            <a:headEnd/>
            <a:tailEnd/>
          </a:ln>
        </p:spPr>
        <p:txBody>
          <a:bodyPr anchor="ctr" anchorCtr="1"/>
          <a:lstStyle/>
          <a:p>
            <a:endParaRPr lang="fr-FR"/>
          </a:p>
        </p:txBody>
      </p:sp>
      <p:sp>
        <p:nvSpPr>
          <p:cNvPr id="68626" name="ZoneTexte 4"/>
          <p:cNvSpPr txBox="1">
            <a:spLocks noChangeArrowheads="1"/>
          </p:cNvSpPr>
          <p:nvPr/>
        </p:nvSpPr>
        <p:spPr bwMode="auto">
          <a:xfrm>
            <a:off x="3516313" y="4986338"/>
            <a:ext cx="2671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000">
                <a:solidFill>
                  <a:srgbClr val="CC00FF"/>
                </a:solidFill>
                <a:latin typeface="AR CHRISTY" pitchFamily="2" charset="0"/>
              </a:rPr>
              <a:t>REACTIONS</a:t>
            </a:r>
          </a:p>
          <a:p>
            <a:pPr algn="ctr" eaLnBrk="1" hangingPunct="1">
              <a:spcBef>
                <a:spcPct val="0"/>
              </a:spcBef>
            </a:pPr>
            <a:r>
              <a:rPr lang="fr-FR" altLang="fr-FR" sz="2000">
                <a:solidFill>
                  <a:srgbClr val="CC00FF"/>
                </a:solidFill>
                <a:latin typeface="AR CHRISTY" pitchFamily="2" charset="0"/>
              </a:rPr>
              <a:t>PHYSIOLOGIQUES</a:t>
            </a:r>
          </a:p>
        </p:txBody>
      </p:sp>
      <p:sp>
        <p:nvSpPr>
          <p:cNvPr id="68627" name="Flèche : droite 27"/>
          <p:cNvSpPr>
            <a:spLocks/>
          </p:cNvSpPr>
          <p:nvPr/>
        </p:nvSpPr>
        <p:spPr bwMode="auto">
          <a:xfrm rot="-1890213">
            <a:off x="5969000" y="4849813"/>
            <a:ext cx="885825" cy="354012"/>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800080"/>
          </a:solidFill>
          <a:ln w="12701">
            <a:solidFill>
              <a:srgbClr val="800080"/>
            </a:solidFill>
            <a:miter lim="800000"/>
            <a:headEnd/>
            <a:tailEnd/>
          </a:ln>
        </p:spPr>
        <p:txBody>
          <a:bodyPr anchor="ctr" anchorCtr="1"/>
          <a:lstStyle/>
          <a:p>
            <a:endParaRPr lang="fr-FR"/>
          </a:p>
        </p:txBody>
      </p:sp>
      <p:sp>
        <p:nvSpPr>
          <p:cNvPr id="68628" name="ZoneTexte 6"/>
          <p:cNvSpPr txBox="1">
            <a:spLocks noChangeArrowheads="1"/>
          </p:cNvSpPr>
          <p:nvPr/>
        </p:nvSpPr>
        <p:spPr bwMode="auto">
          <a:xfrm>
            <a:off x="3254375" y="4389438"/>
            <a:ext cx="3133725" cy="460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400" i="1">
                <a:solidFill>
                  <a:schemeClr val="tx1"/>
                </a:solidFill>
                <a:latin typeface="Calibri" panose="020F0502020204030204" pitchFamily="34" charset="0"/>
              </a:rPr>
              <a:t>Réponses involontaires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 coins arrondis 26"/>
          <p:cNvSpPr/>
          <p:nvPr/>
        </p:nvSpPr>
        <p:spPr>
          <a:xfrm>
            <a:off x="7319963" y="4659313"/>
            <a:ext cx="1428750" cy="7588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Je pars en courant</a:t>
            </a:r>
          </a:p>
        </p:txBody>
      </p:sp>
      <p:sp>
        <p:nvSpPr>
          <p:cNvPr id="2" name="Rectangle : coins arrondis 1"/>
          <p:cNvSpPr/>
          <p:nvPr/>
        </p:nvSpPr>
        <p:spPr>
          <a:xfrm>
            <a:off x="7243763" y="3182938"/>
            <a:ext cx="1581150" cy="7127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Je le prends dans les bras</a:t>
            </a:r>
          </a:p>
        </p:txBody>
      </p:sp>
      <p:sp>
        <p:nvSpPr>
          <p:cNvPr id="7" name="Flèche : droite 24"/>
          <p:cNvSpPr/>
          <p:nvPr/>
        </p:nvSpPr>
        <p:spPr>
          <a:xfrm>
            <a:off x="6224588" y="3357563"/>
            <a:ext cx="1111250" cy="387350"/>
          </a:xfrm>
          <a:custGeom>
            <a:avLst>
              <a:gd name="f0" fmla="val 1619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00FF"/>
          </a:solidFill>
          <a:ln w="12701" cap="flat">
            <a:solidFill>
              <a:srgbClr val="CC3399"/>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endParaRPr lang="fr-FR" sz="1350" kern="0">
              <a:solidFill>
                <a:srgbClr val="FFFFFF"/>
              </a:solidFill>
              <a:latin typeface="Calibri"/>
            </a:endParaRPr>
          </a:p>
        </p:txBody>
      </p:sp>
      <p:sp>
        <p:nvSpPr>
          <p:cNvPr id="70661" name="ZoneTexte 14"/>
          <p:cNvSpPr txBox="1">
            <a:spLocks noChangeArrowheads="1"/>
          </p:cNvSpPr>
          <p:nvPr/>
        </p:nvSpPr>
        <p:spPr bwMode="auto">
          <a:xfrm>
            <a:off x="449263" y="2000250"/>
            <a:ext cx="1560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hangingPunct="1">
              <a:spcBef>
                <a:spcPct val="0"/>
              </a:spcBef>
            </a:pPr>
            <a:r>
              <a:rPr lang="fr-FR" altLang="fr-FR" sz="2400">
                <a:latin typeface="Museo 500" panose="02000000000000000000" pitchFamily="50" charset="0"/>
              </a:rPr>
              <a:t>Stimulus</a:t>
            </a:r>
          </a:p>
        </p:txBody>
      </p:sp>
      <p:sp>
        <p:nvSpPr>
          <p:cNvPr id="70662" name="ZoneTexte 15"/>
          <p:cNvSpPr txBox="1">
            <a:spLocks noChangeArrowheads="1"/>
          </p:cNvSpPr>
          <p:nvPr/>
        </p:nvSpPr>
        <p:spPr bwMode="auto">
          <a:xfrm>
            <a:off x="3713163" y="1290638"/>
            <a:ext cx="1327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hangingPunct="1">
              <a:spcBef>
                <a:spcPct val="0"/>
              </a:spcBef>
            </a:pPr>
            <a:r>
              <a:rPr lang="fr-FR" altLang="fr-FR" sz="2400">
                <a:latin typeface="Calibri" panose="020F0502020204030204" pitchFamily="34" charset="0"/>
              </a:rPr>
              <a:t>Emotion</a:t>
            </a:r>
          </a:p>
        </p:txBody>
      </p:sp>
      <p:sp>
        <p:nvSpPr>
          <p:cNvPr id="70663" name="ZoneTexte 16"/>
          <p:cNvSpPr txBox="1">
            <a:spLocks noChangeArrowheads="1"/>
          </p:cNvSpPr>
          <p:nvPr/>
        </p:nvSpPr>
        <p:spPr bwMode="auto">
          <a:xfrm>
            <a:off x="6799263" y="2000250"/>
            <a:ext cx="2332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hangingPunct="1">
              <a:spcBef>
                <a:spcPct val="0"/>
              </a:spcBef>
            </a:pPr>
            <a:r>
              <a:rPr lang="fr-FR" altLang="fr-FR" sz="2400">
                <a:latin typeface="Museo 500" panose="02000000000000000000" pitchFamily="50" charset="0"/>
              </a:rPr>
              <a:t>Action</a:t>
            </a:r>
          </a:p>
        </p:txBody>
      </p:sp>
      <p:pic>
        <p:nvPicPr>
          <p:cNvPr id="70664" name="Imag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2933700"/>
            <a:ext cx="19177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Imag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8" y="2651125"/>
            <a:ext cx="107473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Imag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25" y="3052763"/>
            <a:ext cx="15367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Rectangle 21"/>
          <p:cNvSpPr>
            <a:spLocks noChangeArrowheads="1"/>
          </p:cNvSpPr>
          <p:nvPr/>
        </p:nvSpPr>
        <p:spPr bwMode="auto">
          <a:xfrm>
            <a:off x="2954338" y="2019300"/>
            <a:ext cx="384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hangingPunct="1">
              <a:spcBef>
                <a:spcPct val="0"/>
              </a:spcBef>
            </a:pPr>
            <a:r>
              <a:rPr lang="fr-FR" altLang="fr-FR" sz="2400">
                <a:latin typeface="Museo 500" panose="02000000000000000000" pitchFamily="50" charset="0"/>
              </a:rPr>
              <a:t>Réactions physiologiques</a:t>
            </a:r>
          </a:p>
        </p:txBody>
      </p:sp>
      <p:sp>
        <p:nvSpPr>
          <p:cNvPr id="6" name="Flèche : droite 16"/>
          <p:cNvSpPr/>
          <p:nvPr/>
        </p:nvSpPr>
        <p:spPr>
          <a:xfrm>
            <a:off x="2659063" y="3373438"/>
            <a:ext cx="569912" cy="409575"/>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00FF"/>
          </a:solidFill>
          <a:ln w="12701" cap="flat">
            <a:solidFill>
              <a:srgbClr val="CC3399"/>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endParaRPr lang="fr-FR" sz="1350" kern="0" dirty="0">
              <a:solidFill>
                <a:srgbClr val="FFFFFF"/>
              </a:solidFill>
              <a:latin typeface="Calibri"/>
            </a:endParaRPr>
          </a:p>
        </p:txBody>
      </p:sp>
      <p:pic>
        <p:nvPicPr>
          <p:cNvPr id="70669" name="Imag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694238"/>
            <a:ext cx="22367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lèche : droite 16"/>
          <p:cNvSpPr/>
          <p:nvPr/>
        </p:nvSpPr>
        <p:spPr>
          <a:xfrm>
            <a:off x="2665413" y="5043488"/>
            <a:ext cx="631825" cy="409575"/>
          </a:xfrm>
          <a:custGeom>
            <a:avLst>
              <a:gd name="f0" fmla="val 1625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tx1"/>
          </a:solidFill>
          <a:ln w="12701" cap="flat">
            <a:solidFill>
              <a:schemeClr val="tx1"/>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endParaRPr lang="fr-FR" sz="1350" kern="0">
              <a:solidFill>
                <a:srgbClr val="FFFFFF"/>
              </a:solidFill>
              <a:latin typeface="Calibri"/>
            </a:endParaRPr>
          </a:p>
        </p:txBody>
      </p:sp>
      <p:sp>
        <p:nvSpPr>
          <p:cNvPr id="20" name="Flèche : droite 22"/>
          <p:cNvSpPr/>
          <p:nvPr/>
        </p:nvSpPr>
        <p:spPr>
          <a:xfrm>
            <a:off x="6705600" y="4873625"/>
            <a:ext cx="630238" cy="385763"/>
          </a:xfrm>
          <a:custGeom>
            <a:avLst>
              <a:gd name="f0" fmla="val 1619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tx1"/>
          </a:solidFill>
          <a:ln w="12701" cap="flat">
            <a:solidFill>
              <a:srgbClr val="2F528F"/>
            </a:solidFill>
            <a:prstDash val="solid"/>
            <a:miter/>
          </a:ln>
        </p:spPr>
        <p:txBody>
          <a:bodyPr lIns="68580" tIns="34290" rIns="68580" bIns="34290" anchor="ctr" anchorCtr="1"/>
          <a:lstStyle/>
          <a:p>
            <a:pPr algn="ctr" defTabSz="685800" fontAlgn="auto" hangingPunct="1">
              <a:spcBef>
                <a:spcPts val="0"/>
              </a:spcBef>
              <a:spcAft>
                <a:spcPts val="0"/>
              </a:spcAft>
              <a:defRPr sz="1800" b="0" i="0" u="none" strike="noStrike" kern="0" cap="none" spc="0" baseline="0">
                <a:solidFill>
                  <a:srgbClr val="000000"/>
                </a:solidFill>
                <a:uFillTx/>
              </a:defRPr>
            </a:pPr>
            <a:endParaRPr lang="fr-FR" sz="1350" kern="0">
              <a:solidFill>
                <a:srgbClr val="FFFFFF"/>
              </a:solidFill>
              <a:latin typeface="Calibri"/>
            </a:endParaRPr>
          </a:p>
        </p:txBody>
      </p:sp>
      <p:pic>
        <p:nvPicPr>
          <p:cNvPr id="70672" name="Imag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313" y="4552950"/>
            <a:ext cx="157321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3" name="AutoShape 25" descr="Résultat de recherche d'images pour &quot;trembler&quot;"/>
          <p:cNvSpPr>
            <a:spLocks noChangeAspect="1" noChangeArrowheads="1"/>
          </p:cNvSpPr>
          <p:nvPr/>
        </p:nvSpPr>
        <p:spPr bwMode="auto">
          <a:xfrm>
            <a:off x="144463" y="-876300"/>
            <a:ext cx="2857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endParaRPr lang="fr-FR" altLang="fr-FR" sz="1800">
              <a:solidFill>
                <a:schemeClr val="tx1"/>
              </a:solidFill>
              <a:latin typeface="Calibri" panose="020F0502020204030204" pitchFamily="34" charset="0"/>
            </a:endParaRPr>
          </a:p>
        </p:txBody>
      </p:sp>
      <p:sp>
        <p:nvSpPr>
          <p:cNvPr id="70674" name="AutoShape 26" descr="Résultat de recherche d'images pour &quot;douleur coeur&quot;"/>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endParaRPr lang="fr-FR" altLang="fr-FR" sz="1800">
              <a:solidFill>
                <a:schemeClr val="tx1"/>
              </a:solidFill>
              <a:latin typeface="Calibri" panose="020F0502020204030204" pitchFamily="34" charset="0"/>
            </a:endParaRPr>
          </a:p>
        </p:txBody>
      </p:sp>
      <p:pic>
        <p:nvPicPr>
          <p:cNvPr id="70675"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9625" y="4608513"/>
            <a:ext cx="1536700" cy="10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76" name="Espace réservé du numéro de diapositive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8CC3EEA0-03C1-4BE1-8E0E-3291BF5F5B88}" type="slidenum">
              <a:rPr lang="fr-FR" altLang="fr-FR" sz="1200" smtClean="0">
                <a:solidFill>
                  <a:schemeClr val="tx1"/>
                </a:solidFill>
                <a:cs typeface="Lucida Sans Unicode" panose="020B0602030504020204" pitchFamily="34" charset="0"/>
              </a:rPr>
              <a:pPr>
                <a:spcBef>
                  <a:spcPct val="0"/>
                </a:spcBef>
              </a:pPr>
              <a:t>22</a:t>
            </a:fld>
            <a:endParaRPr lang="fr-FR" altLang="fr-FR" sz="1200">
              <a:solidFill>
                <a:schemeClr val="tx1"/>
              </a:solidFill>
              <a:cs typeface="Lucida Sans Unicode" panose="020B0602030504020204" pitchFamily="34" charset="0"/>
            </a:endParaRPr>
          </a:p>
        </p:txBody>
      </p:sp>
      <p:sp>
        <p:nvSpPr>
          <p:cNvPr id="23" name="ZoneTexte 2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70678" name="Image 9"/>
          <p:cNvPicPr>
            <a:picLocks noChangeAspect="1"/>
          </p:cNvPicPr>
          <p:nvPr/>
        </p:nvPicPr>
        <p:blipFill>
          <a:blip r:embed="rId9">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7068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22</a:t>
            </a:r>
          </a:p>
        </p:txBody>
      </p:sp>
      <p:pic>
        <p:nvPicPr>
          <p:cNvPr id="70681"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re 17"/>
          <p:cNvSpPr txBox="1">
            <a:spLocks noChangeArrowheads="1"/>
          </p:cNvSpPr>
          <p:nvPr/>
        </p:nvSpPr>
        <p:spPr bwMode="auto">
          <a:xfrm>
            <a:off x="5948363" y="587375"/>
            <a:ext cx="26003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émotions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re 1"/>
          <p:cNvSpPr txBox="1">
            <a:spLocks noGrp="1" noChangeArrowheads="1"/>
          </p:cNvSpPr>
          <p:nvPr>
            <p:ph type="title" idx="4294967295"/>
          </p:nvPr>
        </p:nvSpPr>
        <p:spPr>
          <a:xfrm>
            <a:off x="334963" y="2033588"/>
            <a:ext cx="8496300" cy="539750"/>
          </a:xfrm>
        </p:spPr>
        <p:txBody>
          <a:bodyPr anchorCtr="1"/>
          <a:lstStyle/>
          <a:p>
            <a:pPr algn="ctr" eaLnBrk="1" hangingPunct="1"/>
            <a:r>
              <a:rPr altLang="fr-FR" sz="2800">
                <a:solidFill>
                  <a:srgbClr val="00A1DA"/>
                </a:solidFill>
                <a:latin typeface="Museo 500" panose="02000000000000000000" pitchFamily="50" charset="0"/>
                <a:cs typeface="Tahoma" panose="020B0604030504040204" pitchFamily="34" charset="0"/>
              </a:rPr>
              <a:t>Des exemples d’émotions</a:t>
            </a:r>
          </a:p>
        </p:txBody>
      </p:sp>
      <p:sp>
        <p:nvSpPr>
          <p:cNvPr id="72707" name="Rectangle 4"/>
          <p:cNvSpPr>
            <a:spLocks noChangeArrowheads="1"/>
          </p:cNvSpPr>
          <p:nvPr/>
        </p:nvSpPr>
        <p:spPr bwMode="auto">
          <a:xfrm rot="-2624566">
            <a:off x="-58738" y="436563"/>
            <a:ext cx="1425576"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72708"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614C61AD-FC44-41AB-89EA-BF9D31640FD5}" type="slidenum">
              <a:rPr lang="fr-FR" altLang="fr-FR" sz="1200" smtClean="0">
                <a:solidFill>
                  <a:schemeClr val="tx1"/>
                </a:solidFill>
                <a:cs typeface="Lucida Sans Unicode" panose="020B0602030504020204" pitchFamily="34" charset="0"/>
              </a:rPr>
              <a:pPr>
                <a:spcBef>
                  <a:spcPct val="0"/>
                </a:spcBef>
              </a:pPr>
              <a:t>23</a:t>
            </a:fld>
            <a:endParaRPr lang="fr-FR" altLang="fr-FR" sz="1200">
              <a:solidFill>
                <a:schemeClr val="tx1"/>
              </a:solidFill>
              <a:cs typeface="Lucida Sans Unicode" panose="020B0602030504020204" pitchFamily="34" charset="0"/>
            </a:endParaRPr>
          </a:p>
        </p:txBody>
      </p:sp>
      <p:pic>
        <p:nvPicPr>
          <p:cNvPr id="7270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72711"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7271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23</a:t>
            </a:r>
          </a:p>
        </p:txBody>
      </p:sp>
      <p:graphicFrame>
        <p:nvGraphicFramePr>
          <p:cNvPr id="3" name="Tableau 12"/>
          <p:cNvGraphicFramePr>
            <a:graphicFrameLocks noGrp="1"/>
          </p:cNvGraphicFramePr>
          <p:nvPr/>
        </p:nvGraphicFramePr>
        <p:xfrm>
          <a:off x="334963" y="2517775"/>
          <a:ext cx="8496300" cy="3413123"/>
        </p:xfrm>
        <a:graphic>
          <a:graphicData uri="http://schemas.openxmlformats.org/drawingml/2006/table">
            <a:tbl>
              <a:tblPr firstRow="1" bandRow="1">
                <a:effectLst/>
                <a:tableStyleId>{00A15C55-8517-42AA-B614-E9B94910E393}</a:tableStyleId>
              </a:tblPr>
              <a:tblGrid>
                <a:gridCol w="1791258">
                  <a:extLst>
                    <a:ext uri="{9D8B030D-6E8A-4147-A177-3AD203B41FA5}">
                      <a16:colId xmlns:a16="http://schemas.microsoft.com/office/drawing/2014/main" val="20000"/>
                    </a:ext>
                  </a:extLst>
                </a:gridCol>
                <a:gridCol w="2965327">
                  <a:extLst>
                    <a:ext uri="{9D8B030D-6E8A-4147-A177-3AD203B41FA5}">
                      <a16:colId xmlns:a16="http://schemas.microsoft.com/office/drawing/2014/main" val="20001"/>
                    </a:ext>
                  </a:extLst>
                </a:gridCol>
                <a:gridCol w="2043203">
                  <a:extLst>
                    <a:ext uri="{9D8B030D-6E8A-4147-A177-3AD203B41FA5}">
                      <a16:colId xmlns:a16="http://schemas.microsoft.com/office/drawing/2014/main" val="20002"/>
                    </a:ext>
                  </a:extLst>
                </a:gridCol>
                <a:gridCol w="1696512">
                  <a:extLst>
                    <a:ext uri="{9D8B030D-6E8A-4147-A177-3AD203B41FA5}">
                      <a16:colId xmlns:a16="http://schemas.microsoft.com/office/drawing/2014/main" val="20003"/>
                    </a:ext>
                  </a:extLst>
                </a:gridCol>
              </a:tblGrid>
              <a:tr h="809313">
                <a:tc>
                  <a:txBody>
                    <a:bodyPr/>
                    <a:lstStyle/>
                    <a:p>
                      <a:pPr lvl="0" algn="ctr"/>
                      <a:endParaRPr lang="fr-FR" sz="1200" dirty="0"/>
                    </a:p>
                    <a:p>
                      <a:pPr lvl="0" algn="ctr"/>
                      <a:r>
                        <a:rPr lang="fr-FR" sz="2400" dirty="0"/>
                        <a:t>STIMULUS</a:t>
                      </a:r>
                    </a:p>
                  </a:txBody>
                  <a:tcPr marL="77583" marR="77583" marT="38812" marB="38812" anchor="ctr">
                    <a:solidFill>
                      <a:srgbClr val="548235"/>
                    </a:solidFill>
                  </a:tcPr>
                </a:tc>
                <a:tc>
                  <a:txBody>
                    <a:bodyPr/>
                    <a:lstStyle/>
                    <a:p>
                      <a:pPr lvl="0" algn="ctr"/>
                      <a:r>
                        <a:rPr lang="fr-FR" sz="2400" dirty="0"/>
                        <a:t>REACTIONS PHYSIOLOGIQUES</a:t>
                      </a:r>
                    </a:p>
                  </a:txBody>
                  <a:tcPr marL="77583" marR="77583" marT="38812" marB="38812" anchor="ctr">
                    <a:solidFill>
                      <a:srgbClr val="548235"/>
                    </a:solidFill>
                  </a:tcPr>
                </a:tc>
                <a:tc>
                  <a:txBody>
                    <a:bodyPr/>
                    <a:lstStyle/>
                    <a:p>
                      <a:pPr lvl="0" algn="ctr"/>
                      <a:r>
                        <a:rPr lang="fr-FR" sz="2400" dirty="0"/>
                        <a:t>EMOTIONS</a:t>
                      </a:r>
                    </a:p>
                  </a:txBody>
                  <a:tcPr marL="77583" marR="77583" marT="38812" marB="38812" anchor="ctr">
                    <a:solidFill>
                      <a:srgbClr val="548235"/>
                    </a:solidFill>
                  </a:tcPr>
                </a:tc>
                <a:tc>
                  <a:txBody>
                    <a:bodyPr/>
                    <a:lstStyle/>
                    <a:p>
                      <a:pPr lvl="0" algn="ctr"/>
                      <a:r>
                        <a:rPr lang="fr-FR" sz="2400" dirty="0"/>
                        <a:t>ACTIONS</a:t>
                      </a:r>
                    </a:p>
                  </a:txBody>
                  <a:tcPr marL="77583" marR="77583" marT="38812" marB="38812" anchor="ctr">
                    <a:solidFill>
                      <a:srgbClr val="548235"/>
                    </a:solidFill>
                  </a:tcPr>
                </a:tc>
                <a:extLst>
                  <a:ext uri="{0D108BD9-81ED-4DB2-BD59-A6C34878D82A}">
                    <a16:rowId xmlns:a16="http://schemas.microsoft.com/office/drawing/2014/main" val="10000"/>
                  </a:ext>
                </a:extLst>
              </a:tr>
              <a:tr h="575650">
                <a:tc>
                  <a:txBody>
                    <a:bodyPr/>
                    <a:lstStyle/>
                    <a:p>
                      <a:pPr lvl="0" algn="ctr"/>
                      <a:r>
                        <a:rPr lang="fr-FR" sz="2000" b="1" i="1" dirty="0"/>
                        <a:t>Film d’horreur</a:t>
                      </a:r>
                    </a:p>
                  </a:txBody>
                  <a:tcPr marL="77583" marR="77583" marT="38812" marB="38812"/>
                </a:tc>
                <a:tc>
                  <a:txBody>
                    <a:bodyPr/>
                    <a:lstStyle/>
                    <a:p>
                      <a:pPr lvl="0"/>
                      <a:endParaRPr lang="fr-FR" sz="1500" dirty="0"/>
                    </a:p>
                  </a:txBody>
                  <a:tcPr marL="77583" marR="77583" marT="38812" marB="38812"/>
                </a:tc>
                <a:tc>
                  <a:txBody>
                    <a:bodyPr/>
                    <a:lstStyle/>
                    <a:p>
                      <a:pPr lvl="0"/>
                      <a:endParaRPr lang="fr-FR" sz="1500"/>
                    </a:p>
                  </a:txBody>
                  <a:tcPr marL="77583" marR="77583" marT="38812" marB="38812"/>
                </a:tc>
                <a:tc>
                  <a:txBody>
                    <a:bodyPr/>
                    <a:lstStyle/>
                    <a:p>
                      <a:pPr lvl="0"/>
                      <a:endParaRPr lang="fr-FR" sz="1500"/>
                    </a:p>
                  </a:txBody>
                  <a:tcPr marL="77583" marR="77583" marT="38812" marB="38812"/>
                </a:tc>
                <a:extLst>
                  <a:ext uri="{0D108BD9-81ED-4DB2-BD59-A6C34878D82A}">
                    <a16:rowId xmlns:a16="http://schemas.microsoft.com/office/drawing/2014/main" val="10001"/>
                  </a:ext>
                </a:extLst>
              </a:tr>
              <a:tr h="507040">
                <a:tc>
                  <a:txBody>
                    <a:bodyPr/>
                    <a:lstStyle/>
                    <a:p>
                      <a:pPr lvl="0"/>
                      <a:endParaRPr lang="fr-FR" sz="1500"/>
                    </a:p>
                  </a:txBody>
                  <a:tcPr marL="77583" marR="77583" marT="38812" marB="38812"/>
                </a:tc>
                <a:tc>
                  <a:txBody>
                    <a:bodyPr/>
                    <a:lstStyle/>
                    <a:p>
                      <a:pPr lvl="0"/>
                      <a:endParaRPr lang="fr-FR" sz="1500" dirty="0"/>
                    </a:p>
                  </a:txBody>
                  <a:tcPr marL="77583" marR="77583" marT="38812" marB="38812"/>
                </a:tc>
                <a:tc>
                  <a:txBody>
                    <a:bodyPr/>
                    <a:lstStyle/>
                    <a:p>
                      <a:pPr lvl="0"/>
                      <a:endParaRPr lang="fr-FR" sz="1500"/>
                    </a:p>
                  </a:txBody>
                  <a:tcPr marL="77583" marR="77583" marT="38812" marB="38812"/>
                </a:tc>
                <a:tc>
                  <a:txBody>
                    <a:bodyPr/>
                    <a:lstStyle/>
                    <a:p>
                      <a:pPr lvl="0"/>
                      <a:endParaRPr lang="fr-FR" sz="1500" dirty="0"/>
                    </a:p>
                  </a:txBody>
                  <a:tcPr marL="77583" marR="77583" marT="38812" marB="38812"/>
                </a:tc>
                <a:extLst>
                  <a:ext uri="{0D108BD9-81ED-4DB2-BD59-A6C34878D82A}">
                    <a16:rowId xmlns:a16="http://schemas.microsoft.com/office/drawing/2014/main" val="10002"/>
                  </a:ext>
                </a:extLst>
              </a:tr>
              <a:tr h="507040">
                <a:tc>
                  <a:txBody>
                    <a:bodyPr/>
                    <a:lstStyle/>
                    <a:p>
                      <a:pPr lvl="0"/>
                      <a:endParaRPr lang="fr-FR" sz="1500"/>
                    </a:p>
                  </a:txBody>
                  <a:tcPr marL="77583" marR="77583" marT="38812" marB="38812"/>
                </a:tc>
                <a:tc>
                  <a:txBody>
                    <a:bodyPr/>
                    <a:lstStyle/>
                    <a:p>
                      <a:pPr lvl="0"/>
                      <a:endParaRPr lang="fr-FR" sz="1500"/>
                    </a:p>
                  </a:txBody>
                  <a:tcPr marL="77583" marR="77583" marT="38812" marB="38812"/>
                </a:tc>
                <a:tc>
                  <a:txBody>
                    <a:bodyPr/>
                    <a:lstStyle/>
                    <a:p>
                      <a:pPr lvl="0"/>
                      <a:endParaRPr lang="fr-FR" sz="1500"/>
                    </a:p>
                  </a:txBody>
                  <a:tcPr marL="77583" marR="77583" marT="38812" marB="38812"/>
                </a:tc>
                <a:tc>
                  <a:txBody>
                    <a:bodyPr/>
                    <a:lstStyle/>
                    <a:p>
                      <a:pPr lvl="0"/>
                      <a:endParaRPr lang="fr-FR" sz="1500"/>
                    </a:p>
                  </a:txBody>
                  <a:tcPr marL="77583" marR="77583" marT="38812" marB="38812"/>
                </a:tc>
                <a:extLst>
                  <a:ext uri="{0D108BD9-81ED-4DB2-BD59-A6C34878D82A}">
                    <a16:rowId xmlns:a16="http://schemas.microsoft.com/office/drawing/2014/main" val="10003"/>
                  </a:ext>
                </a:extLst>
              </a:tr>
              <a:tr h="507040">
                <a:tc>
                  <a:txBody>
                    <a:bodyPr/>
                    <a:lstStyle/>
                    <a:p>
                      <a:pPr lvl="0"/>
                      <a:endParaRPr lang="fr-FR" sz="1500"/>
                    </a:p>
                  </a:txBody>
                  <a:tcPr marL="77583" marR="77583" marT="38812" marB="38812"/>
                </a:tc>
                <a:tc>
                  <a:txBody>
                    <a:bodyPr/>
                    <a:lstStyle/>
                    <a:p>
                      <a:pPr lvl="0"/>
                      <a:endParaRPr lang="fr-FR" sz="1500"/>
                    </a:p>
                  </a:txBody>
                  <a:tcPr marL="77583" marR="77583" marT="38812" marB="38812"/>
                </a:tc>
                <a:tc>
                  <a:txBody>
                    <a:bodyPr/>
                    <a:lstStyle/>
                    <a:p>
                      <a:pPr lvl="0"/>
                      <a:endParaRPr lang="fr-FR" sz="1500"/>
                    </a:p>
                  </a:txBody>
                  <a:tcPr marL="77583" marR="77583" marT="38812" marB="38812"/>
                </a:tc>
                <a:tc>
                  <a:txBody>
                    <a:bodyPr/>
                    <a:lstStyle/>
                    <a:p>
                      <a:pPr lvl="0"/>
                      <a:endParaRPr lang="fr-FR" sz="1500" dirty="0"/>
                    </a:p>
                  </a:txBody>
                  <a:tcPr marL="77583" marR="77583" marT="38812" marB="38812"/>
                </a:tc>
                <a:extLst>
                  <a:ext uri="{0D108BD9-81ED-4DB2-BD59-A6C34878D82A}">
                    <a16:rowId xmlns:a16="http://schemas.microsoft.com/office/drawing/2014/main" val="10004"/>
                  </a:ext>
                </a:extLst>
              </a:tr>
              <a:tr h="507040">
                <a:tc>
                  <a:txBody>
                    <a:bodyPr/>
                    <a:lstStyle/>
                    <a:p>
                      <a:pPr lvl="0"/>
                      <a:endParaRPr lang="fr-FR" sz="1500"/>
                    </a:p>
                  </a:txBody>
                  <a:tcPr marL="77583" marR="77583" marT="38812" marB="38812"/>
                </a:tc>
                <a:tc>
                  <a:txBody>
                    <a:bodyPr/>
                    <a:lstStyle/>
                    <a:p>
                      <a:pPr lvl="0"/>
                      <a:endParaRPr lang="fr-FR" sz="1500"/>
                    </a:p>
                  </a:txBody>
                  <a:tcPr marL="77583" marR="77583" marT="38812" marB="38812"/>
                </a:tc>
                <a:tc>
                  <a:txBody>
                    <a:bodyPr/>
                    <a:lstStyle/>
                    <a:p>
                      <a:pPr lvl="0"/>
                      <a:endParaRPr lang="fr-FR" sz="1500"/>
                    </a:p>
                  </a:txBody>
                  <a:tcPr marL="77583" marR="77583" marT="38812" marB="38812"/>
                </a:tc>
                <a:tc>
                  <a:txBody>
                    <a:bodyPr/>
                    <a:lstStyle/>
                    <a:p>
                      <a:pPr lvl="0"/>
                      <a:endParaRPr lang="fr-FR" sz="1500" dirty="0"/>
                    </a:p>
                  </a:txBody>
                  <a:tcPr marL="77583" marR="77583" marT="38812" marB="38812"/>
                </a:tc>
                <a:extLst>
                  <a:ext uri="{0D108BD9-81ED-4DB2-BD59-A6C34878D82A}">
                    <a16:rowId xmlns:a16="http://schemas.microsoft.com/office/drawing/2014/main" val="10005"/>
                  </a:ext>
                </a:extLst>
              </a:tr>
            </a:tbl>
          </a:graphicData>
        </a:graphic>
      </p:graphicFrame>
      <p:sp>
        <p:nvSpPr>
          <p:cNvPr id="11" name="Titre 17"/>
          <p:cNvSpPr txBox="1">
            <a:spLocks noChangeArrowheads="1"/>
          </p:cNvSpPr>
          <p:nvPr/>
        </p:nvSpPr>
        <p:spPr bwMode="auto">
          <a:xfrm>
            <a:off x="5948363" y="587375"/>
            <a:ext cx="26003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émotions</a:t>
            </a:r>
          </a:p>
        </p:txBody>
      </p:sp>
      <p:sp>
        <p:nvSpPr>
          <p:cNvPr id="72752" name="Rectangle 6"/>
          <p:cNvSpPr>
            <a:spLocks noChangeArrowheads="1"/>
          </p:cNvSpPr>
          <p:nvPr/>
        </p:nvSpPr>
        <p:spPr bwMode="auto">
          <a:xfrm>
            <a:off x="6076950" y="12128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13" name="Flèche : bas 1"/>
          <p:cNvSpPr/>
          <p:nvPr/>
        </p:nvSpPr>
        <p:spPr>
          <a:xfrm rot="2322471">
            <a:off x="7624763" y="1057275"/>
            <a:ext cx="400050"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re 1"/>
          <p:cNvSpPr txBox="1">
            <a:spLocks noGrp="1" noChangeArrowheads="1"/>
          </p:cNvSpPr>
          <p:nvPr>
            <p:ph type="title" idx="4294967295"/>
          </p:nvPr>
        </p:nvSpPr>
        <p:spPr>
          <a:xfrm>
            <a:off x="0" y="1749425"/>
            <a:ext cx="9144000" cy="782638"/>
          </a:xfrm>
        </p:spPr>
        <p:txBody>
          <a:bodyPr anchorCtr="1"/>
          <a:lstStyle/>
          <a:p>
            <a:pPr algn="ctr" eaLnBrk="1" hangingPunct="1"/>
            <a:r>
              <a:rPr altLang="fr-FR">
                <a:solidFill>
                  <a:srgbClr val="00A1DA"/>
                </a:solidFill>
                <a:latin typeface="Museo 700" panose="02000000000000000000" pitchFamily="50" charset="0"/>
                <a:cs typeface="Tahoma" panose="020B0604030504040204" pitchFamily="34" charset="0"/>
              </a:rPr>
              <a:t>Les émotions, ça vient de loin…</a:t>
            </a:r>
          </a:p>
        </p:txBody>
      </p:sp>
      <p:sp>
        <p:nvSpPr>
          <p:cNvPr id="74755" name="ZoneTexte 10"/>
          <p:cNvSpPr txBox="1">
            <a:spLocks noChangeArrowheads="1"/>
          </p:cNvSpPr>
          <p:nvPr/>
        </p:nvSpPr>
        <p:spPr bwMode="auto">
          <a:xfrm>
            <a:off x="0" y="2182813"/>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latin typeface="Museo 500" panose="02000000000000000000" pitchFamily="50" charset="0"/>
              </a:rPr>
              <a:t>Un rôle premier: la </a:t>
            </a:r>
            <a:r>
              <a:rPr lang="fr-FR" altLang="fr-FR" sz="3600" b="1">
                <a:latin typeface="Museo 500" panose="02000000000000000000" pitchFamily="50" charset="0"/>
              </a:rPr>
              <a:t>survie </a:t>
            </a:r>
            <a:r>
              <a:rPr lang="fr-FR" altLang="fr-FR" sz="2400">
                <a:latin typeface="Museo 500" panose="02000000000000000000" pitchFamily="50" charset="0"/>
              </a:rPr>
              <a:t>des individus et des espèces</a:t>
            </a:r>
          </a:p>
        </p:txBody>
      </p:sp>
      <p:sp>
        <p:nvSpPr>
          <p:cNvPr id="74756" name="ZoneTexte 14"/>
          <p:cNvSpPr txBox="1">
            <a:spLocks noChangeArrowheads="1"/>
          </p:cNvSpPr>
          <p:nvPr/>
        </p:nvSpPr>
        <p:spPr bwMode="auto">
          <a:xfrm>
            <a:off x="414338" y="2881313"/>
            <a:ext cx="1900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latin typeface="Museo 500" panose="02000000000000000000" pitchFamily="50" charset="0"/>
              </a:rPr>
              <a:t>Cri du prédateur</a:t>
            </a:r>
          </a:p>
        </p:txBody>
      </p:sp>
      <p:sp>
        <p:nvSpPr>
          <p:cNvPr id="74757" name="Flèche : droite 3"/>
          <p:cNvSpPr>
            <a:spLocks/>
          </p:cNvSpPr>
          <p:nvPr/>
        </p:nvSpPr>
        <p:spPr bwMode="auto">
          <a:xfrm>
            <a:off x="2844800" y="3155950"/>
            <a:ext cx="606425" cy="3540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000000"/>
          </a:solidFill>
          <a:ln w="12701">
            <a:solidFill>
              <a:srgbClr val="000000"/>
            </a:solidFill>
            <a:miter lim="800000"/>
            <a:headEnd/>
            <a:tailEnd/>
          </a:ln>
        </p:spPr>
        <p:txBody>
          <a:bodyPr anchor="ctr" anchorCtr="1"/>
          <a:lstStyle/>
          <a:p>
            <a:endParaRPr lang="fr-FR"/>
          </a:p>
        </p:txBody>
      </p:sp>
      <p:sp>
        <p:nvSpPr>
          <p:cNvPr id="74758" name="ZoneTexte 4"/>
          <p:cNvSpPr txBox="1">
            <a:spLocks noChangeArrowheads="1"/>
          </p:cNvSpPr>
          <p:nvPr/>
        </p:nvSpPr>
        <p:spPr bwMode="auto">
          <a:xfrm>
            <a:off x="3386138" y="3081338"/>
            <a:ext cx="2090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latin typeface="Museo 500" panose="02000000000000000000" pitchFamily="50" charset="0"/>
              </a:rPr>
              <a:t>PEUR</a:t>
            </a:r>
          </a:p>
        </p:txBody>
      </p:sp>
      <p:sp>
        <p:nvSpPr>
          <p:cNvPr id="74759" name="Flèche : droite 27"/>
          <p:cNvSpPr>
            <a:spLocks/>
          </p:cNvSpPr>
          <p:nvPr/>
        </p:nvSpPr>
        <p:spPr bwMode="auto">
          <a:xfrm>
            <a:off x="5597525" y="3133725"/>
            <a:ext cx="701675" cy="3540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000000"/>
          </a:solidFill>
          <a:ln w="12701">
            <a:solidFill>
              <a:srgbClr val="000000"/>
            </a:solidFill>
            <a:miter lim="800000"/>
            <a:headEnd/>
            <a:tailEnd/>
          </a:ln>
        </p:spPr>
        <p:txBody>
          <a:bodyPr anchor="ctr" anchorCtr="1"/>
          <a:lstStyle/>
          <a:p>
            <a:endParaRPr lang="fr-FR"/>
          </a:p>
        </p:txBody>
      </p:sp>
      <p:sp>
        <p:nvSpPr>
          <p:cNvPr id="74760" name="ZoneTexte 28"/>
          <p:cNvSpPr txBox="1">
            <a:spLocks noChangeArrowheads="1"/>
          </p:cNvSpPr>
          <p:nvPr/>
        </p:nvSpPr>
        <p:spPr bwMode="auto">
          <a:xfrm>
            <a:off x="6335713" y="3071813"/>
            <a:ext cx="2495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a:solidFill>
                  <a:srgbClr val="00B0F0"/>
                </a:solidFill>
                <a:latin typeface="Museo 500" panose="02000000000000000000" pitchFamily="50" charset="0"/>
              </a:rPr>
              <a:t>Fuite</a:t>
            </a:r>
          </a:p>
        </p:txBody>
      </p:sp>
      <p:sp>
        <p:nvSpPr>
          <p:cNvPr id="74761" name="ZoneTexte 29"/>
          <p:cNvSpPr txBox="1">
            <a:spLocks noChangeArrowheads="1"/>
          </p:cNvSpPr>
          <p:nvPr/>
        </p:nvSpPr>
        <p:spPr bwMode="auto">
          <a:xfrm>
            <a:off x="241300" y="3806825"/>
            <a:ext cx="2273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FF0000"/>
                </a:solidFill>
                <a:latin typeface="Museo 500" panose="02000000000000000000" pitchFamily="50" charset="0"/>
              </a:rPr>
              <a:t>Odeur d’un membre du groupe</a:t>
            </a:r>
          </a:p>
        </p:txBody>
      </p:sp>
      <p:sp>
        <p:nvSpPr>
          <p:cNvPr id="74762" name="Flèche : droite 30"/>
          <p:cNvSpPr>
            <a:spLocks/>
          </p:cNvSpPr>
          <p:nvPr/>
        </p:nvSpPr>
        <p:spPr bwMode="auto">
          <a:xfrm>
            <a:off x="2838450" y="4248150"/>
            <a:ext cx="601663" cy="3540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FF0000"/>
          </a:solidFill>
          <a:ln w="12701">
            <a:solidFill>
              <a:srgbClr val="FF0000"/>
            </a:solidFill>
            <a:miter lim="800000"/>
            <a:headEnd/>
            <a:tailEnd/>
          </a:ln>
        </p:spPr>
        <p:txBody>
          <a:bodyPr anchor="ctr" anchorCtr="1"/>
          <a:lstStyle/>
          <a:p>
            <a:endParaRPr lang="fr-FR"/>
          </a:p>
        </p:txBody>
      </p:sp>
      <p:sp>
        <p:nvSpPr>
          <p:cNvPr id="74763" name="ZoneTexte 31"/>
          <p:cNvSpPr txBox="1">
            <a:spLocks noChangeArrowheads="1"/>
          </p:cNvSpPr>
          <p:nvPr/>
        </p:nvSpPr>
        <p:spPr bwMode="auto">
          <a:xfrm>
            <a:off x="3419475" y="4197350"/>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solidFill>
                  <a:srgbClr val="FF0000"/>
                </a:solidFill>
                <a:latin typeface="Museo 500" panose="02000000000000000000" pitchFamily="50" charset="0"/>
              </a:rPr>
              <a:t>DESIR</a:t>
            </a:r>
          </a:p>
        </p:txBody>
      </p:sp>
      <p:sp>
        <p:nvSpPr>
          <p:cNvPr id="74764" name="Flèche : droite 32"/>
          <p:cNvSpPr>
            <a:spLocks/>
          </p:cNvSpPr>
          <p:nvPr/>
        </p:nvSpPr>
        <p:spPr bwMode="auto">
          <a:xfrm>
            <a:off x="5597525" y="4241800"/>
            <a:ext cx="673100" cy="3540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FF0000"/>
          </a:solidFill>
          <a:ln w="12701">
            <a:solidFill>
              <a:srgbClr val="FF0000"/>
            </a:solidFill>
            <a:miter lim="800000"/>
            <a:headEnd/>
            <a:tailEnd/>
          </a:ln>
        </p:spPr>
        <p:txBody>
          <a:bodyPr anchor="ctr" anchorCtr="1"/>
          <a:lstStyle/>
          <a:p>
            <a:endParaRPr lang="fr-FR"/>
          </a:p>
        </p:txBody>
      </p:sp>
      <p:sp>
        <p:nvSpPr>
          <p:cNvPr id="74765" name="ZoneTexte 33"/>
          <p:cNvSpPr txBox="1">
            <a:spLocks noChangeArrowheads="1"/>
          </p:cNvSpPr>
          <p:nvPr/>
        </p:nvSpPr>
        <p:spPr bwMode="auto">
          <a:xfrm>
            <a:off x="6435725" y="4167188"/>
            <a:ext cx="249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2800">
                <a:solidFill>
                  <a:srgbClr val="00B0F0"/>
                </a:solidFill>
                <a:latin typeface="Museo 500" panose="02000000000000000000" pitchFamily="50" charset="0"/>
              </a:rPr>
              <a:t>Reproduction</a:t>
            </a:r>
          </a:p>
        </p:txBody>
      </p:sp>
      <p:sp>
        <p:nvSpPr>
          <p:cNvPr id="74766"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D8816B5B-D9B9-482C-B690-006574F3CC1A}" type="slidenum">
              <a:rPr lang="fr-FR" altLang="fr-FR" sz="1200" smtClean="0">
                <a:solidFill>
                  <a:schemeClr val="tx1"/>
                </a:solidFill>
                <a:cs typeface="Lucida Sans Unicode" panose="020B0602030504020204" pitchFamily="34" charset="0"/>
              </a:rPr>
              <a:pPr>
                <a:spcBef>
                  <a:spcPct val="0"/>
                </a:spcBef>
              </a:pPr>
              <a:t>24</a:t>
            </a:fld>
            <a:endParaRPr lang="fr-FR" altLang="fr-FR" sz="1200">
              <a:solidFill>
                <a:schemeClr val="tx1"/>
              </a:solidFill>
              <a:cs typeface="Lucida Sans Unicode" panose="020B0602030504020204" pitchFamily="34" charset="0"/>
            </a:endParaRPr>
          </a:p>
        </p:txBody>
      </p:sp>
      <p:pic>
        <p:nvPicPr>
          <p:cNvPr id="7476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Connecteur droit 2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7477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24</a:t>
            </a:r>
          </a:p>
        </p:txBody>
      </p:sp>
      <p:sp>
        <p:nvSpPr>
          <p:cNvPr id="25" name="ZoneTexte 2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26" name="Titre 17"/>
          <p:cNvSpPr txBox="1">
            <a:spLocks noChangeArrowheads="1"/>
          </p:cNvSpPr>
          <p:nvPr/>
        </p:nvSpPr>
        <p:spPr bwMode="auto">
          <a:xfrm>
            <a:off x="5948363" y="587375"/>
            <a:ext cx="2600325" cy="504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émotions</a:t>
            </a:r>
          </a:p>
        </p:txBody>
      </p:sp>
      <p:sp>
        <p:nvSpPr>
          <p:cNvPr id="74773" name="ZoneTexte 34"/>
          <p:cNvSpPr txBox="1">
            <a:spLocks noChangeArrowheads="1"/>
          </p:cNvSpPr>
          <p:nvPr/>
        </p:nvSpPr>
        <p:spPr bwMode="auto">
          <a:xfrm>
            <a:off x="368300" y="5133975"/>
            <a:ext cx="213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00B050"/>
                </a:solidFill>
                <a:latin typeface="Museo 500" panose="02000000000000000000" pitchFamily="50" charset="0"/>
              </a:rPr>
              <a:t>Proche en détresse</a:t>
            </a:r>
          </a:p>
        </p:txBody>
      </p:sp>
      <p:sp>
        <p:nvSpPr>
          <p:cNvPr id="74774" name="Flèche : droite 35"/>
          <p:cNvSpPr>
            <a:spLocks/>
          </p:cNvSpPr>
          <p:nvPr/>
        </p:nvSpPr>
        <p:spPr bwMode="auto">
          <a:xfrm>
            <a:off x="2844800" y="5360988"/>
            <a:ext cx="606425" cy="354012"/>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00B050"/>
          </a:solidFill>
          <a:ln w="12701">
            <a:solidFill>
              <a:srgbClr val="00B050"/>
            </a:solidFill>
            <a:miter lim="800000"/>
            <a:headEnd/>
            <a:tailEnd/>
          </a:ln>
        </p:spPr>
        <p:txBody>
          <a:bodyPr anchor="ctr" anchorCtr="1"/>
          <a:lstStyle/>
          <a:p>
            <a:endParaRPr lang="fr-FR"/>
          </a:p>
        </p:txBody>
      </p:sp>
      <p:sp>
        <p:nvSpPr>
          <p:cNvPr id="74775" name="ZoneTexte 36"/>
          <p:cNvSpPr txBox="1">
            <a:spLocks noChangeArrowheads="1"/>
          </p:cNvSpPr>
          <p:nvPr/>
        </p:nvSpPr>
        <p:spPr bwMode="auto">
          <a:xfrm>
            <a:off x="3417888" y="5324475"/>
            <a:ext cx="227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solidFill>
                  <a:srgbClr val="00B050"/>
                </a:solidFill>
                <a:latin typeface="Museo 500" panose="02000000000000000000" pitchFamily="50" charset="0"/>
              </a:rPr>
              <a:t>AFFECTION</a:t>
            </a:r>
          </a:p>
        </p:txBody>
      </p:sp>
      <p:sp>
        <p:nvSpPr>
          <p:cNvPr id="74776" name="Flèche : droite 37"/>
          <p:cNvSpPr>
            <a:spLocks/>
          </p:cNvSpPr>
          <p:nvPr/>
        </p:nvSpPr>
        <p:spPr bwMode="auto">
          <a:xfrm>
            <a:off x="5627688" y="5346700"/>
            <a:ext cx="673100" cy="354013"/>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944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7280" y="5400"/>
                </a:lnTo>
                <a:lnTo>
                  <a:pt x="17280" y="0"/>
                </a:lnTo>
                <a:lnTo>
                  <a:pt x="21600" y="10800"/>
                </a:lnTo>
                <a:lnTo>
                  <a:pt x="17280" y="21600"/>
                </a:lnTo>
                <a:lnTo>
                  <a:pt x="17280" y="16200"/>
                </a:lnTo>
                <a:lnTo>
                  <a:pt x="0" y="16200"/>
                </a:lnTo>
                <a:lnTo>
                  <a:pt x="0" y="5400"/>
                </a:lnTo>
                <a:close/>
              </a:path>
            </a:pathLst>
          </a:custGeom>
          <a:solidFill>
            <a:srgbClr val="00B050"/>
          </a:solidFill>
          <a:ln w="12701">
            <a:solidFill>
              <a:srgbClr val="00B050"/>
            </a:solidFill>
            <a:miter lim="800000"/>
            <a:headEnd/>
            <a:tailEnd/>
          </a:ln>
        </p:spPr>
        <p:txBody>
          <a:bodyPr anchor="ctr" anchorCtr="1"/>
          <a:lstStyle/>
          <a:p>
            <a:endParaRPr lang="fr-FR"/>
          </a:p>
        </p:txBody>
      </p:sp>
      <p:sp>
        <p:nvSpPr>
          <p:cNvPr id="74777" name="ZoneTexte 38"/>
          <p:cNvSpPr txBox="1">
            <a:spLocks noChangeArrowheads="1"/>
          </p:cNvSpPr>
          <p:nvPr/>
        </p:nvSpPr>
        <p:spPr bwMode="auto">
          <a:xfrm>
            <a:off x="6456363" y="5259388"/>
            <a:ext cx="253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800">
                <a:solidFill>
                  <a:srgbClr val="00B0F0"/>
                </a:solidFill>
                <a:latin typeface="Museo 500" panose="02000000000000000000" pitchFamily="50" charset="0"/>
              </a:rPr>
              <a:t>Protection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Imag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947863"/>
            <a:ext cx="269875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Imag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68263"/>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itre 6"/>
          <p:cNvSpPr txBox="1">
            <a:spLocks noChangeArrowheads="1"/>
          </p:cNvSpPr>
          <p:nvPr/>
        </p:nvSpPr>
        <p:spPr bwMode="auto">
          <a:xfrm>
            <a:off x="3035300" y="3140075"/>
            <a:ext cx="62515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spAutoFit/>
          </a:bodyPr>
          <a:lstStyle>
            <a:lvl1pPr>
              <a:spcBef>
                <a:spcPts val="2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9pPr>
          </a:lstStyle>
          <a:p>
            <a:pPr algn="ctr" eaLnBrk="1" hangingPunct="1">
              <a:lnSpc>
                <a:spcPct val="90000"/>
              </a:lnSpc>
              <a:spcBef>
                <a:spcPct val="0"/>
              </a:spcBef>
            </a:pPr>
            <a:r>
              <a:rPr lang="fr-FR" altLang="fr-FR" sz="3500">
                <a:solidFill>
                  <a:srgbClr val="00A1DA"/>
                </a:solidFill>
                <a:latin typeface="Museo 500" panose="02000000000000000000" pitchFamily="50" charset="0"/>
              </a:rPr>
              <a:t>Les liens </a:t>
            </a:r>
          </a:p>
          <a:p>
            <a:pPr algn="ctr" eaLnBrk="1" hangingPunct="1">
              <a:lnSpc>
                <a:spcPct val="90000"/>
              </a:lnSpc>
              <a:spcBef>
                <a:spcPct val="0"/>
              </a:spcBef>
            </a:pPr>
            <a:r>
              <a:rPr lang="fr-FR" altLang="fr-FR" sz="3500">
                <a:solidFill>
                  <a:srgbClr val="00A1DA"/>
                </a:solidFill>
                <a:latin typeface="Museo 500" panose="02000000000000000000" pitchFamily="50" charset="0"/>
              </a:rPr>
              <a:t>entre émotions et santé</a:t>
            </a:r>
          </a:p>
        </p:txBody>
      </p:sp>
      <p:sp>
        <p:nvSpPr>
          <p:cNvPr id="76805"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A98AA463-B620-4FE4-96B5-D47907B2361E}" type="slidenum">
              <a:rPr lang="fr-FR" altLang="fr-FR" sz="1200" smtClean="0">
                <a:solidFill>
                  <a:schemeClr val="tx1"/>
                </a:solidFill>
                <a:cs typeface="Lucida Sans Unicode" panose="020B0602030504020204" pitchFamily="34" charset="0"/>
              </a:rPr>
              <a:pPr>
                <a:spcBef>
                  <a:spcPct val="0"/>
                </a:spcBef>
              </a:pPr>
              <a:t>25</a:t>
            </a:fld>
            <a:endParaRPr lang="fr-FR" altLang="fr-FR" sz="1200">
              <a:solidFill>
                <a:schemeClr val="tx1"/>
              </a:solidFill>
              <a:cs typeface="Lucida Sans Unicode" panose="020B0602030504020204" pitchFamily="34" charset="0"/>
            </a:endParaRPr>
          </a:p>
        </p:txBody>
      </p:sp>
      <p:pic>
        <p:nvPicPr>
          <p:cNvPr id="7680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76808"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7681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25</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ZoneTexte 10"/>
          <p:cNvSpPr txBox="1">
            <a:spLocks noChangeArrowheads="1"/>
          </p:cNvSpPr>
          <p:nvPr/>
        </p:nvSpPr>
        <p:spPr bwMode="auto">
          <a:xfrm>
            <a:off x="471488" y="2717800"/>
            <a:ext cx="8359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latin typeface="Museo 500" panose="02000000000000000000" pitchFamily="50" charset="0"/>
              </a:rPr>
              <a:t>Les manifestations physiques des émotions ont</a:t>
            </a:r>
            <a:br>
              <a:rPr lang="fr-FR" altLang="fr-FR" sz="2400">
                <a:latin typeface="Museo 500" panose="02000000000000000000" pitchFamily="50" charset="0"/>
              </a:rPr>
            </a:br>
            <a:r>
              <a:rPr lang="fr-FR" altLang="fr-FR" sz="2400">
                <a:latin typeface="Museo 500" panose="02000000000000000000" pitchFamily="50" charset="0"/>
              </a:rPr>
              <a:t>des effets directs sur l’organisme</a:t>
            </a:r>
          </a:p>
        </p:txBody>
      </p:sp>
      <p:sp>
        <p:nvSpPr>
          <p:cNvPr id="78851" name="ZoneTexte 7"/>
          <p:cNvSpPr txBox="1">
            <a:spLocks noChangeArrowheads="1"/>
          </p:cNvSpPr>
          <p:nvPr/>
        </p:nvSpPr>
        <p:spPr bwMode="auto">
          <a:xfrm>
            <a:off x="790575" y="3684588"/>
            <a:ext cx="44307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just" eaLnBrk="1" hangingPunct="1">
              <a:spcBef>
                <a:spcPct val="0"/>
              </a:spcBef>
            </a:pPr>
            <a:r>
              <a:rPr lang="fr-FR" altLang="fr-FR" sz="2200">
                <a:latin typeface="Museo 500" panose="02000000000000000000" pitchFamily="50" charset="0"/>
              </a:rPr>
              <a:t>Répétition d’émotions négatives</a:t>
            </a:r>
          </a:p>
          <a:p>
            <a:pPr algn="just" eaLnBrk="1" hangingPunct="1">
              <a:spcBef>
                <a:spcPct val="0"/>
              </a:spcBef>
            </a:pPr>
            <a:r>
              <a:rPr lang="fr-FR" altLang="fr-FR" sz="2200">
                <a:latin typeface="Museo 500" panose="02000000000000000000" pitchFamily="50" charset="0"/>
              </a:rPr>
              <a:t>Silence sur ses émotions</a:t>
            </a:r>
          </a:p>
        </p:txBody>
      </p:sp>
      <p:sp>
        <p:nvSpPr>
          <p:cNvPr id="78852" name="ZoneTexte 11"/>
          <p:cNvSpPr txBox="1">
            <a:spLocks noChangeArrowheads="1"/>
          </p:cNvSpPr>
          <p:nvPr/>
        </p:nvSpPr>
        <p:spPr bwMode="auto">
          <a:xfrm>
            <a:off x="801688" y="4778375"/>
            <a:ext cx="49736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just" eaLnBrk="1" hangingPunct="1">
              <a:spcBef>
                <a:spcPct val="0"/>
              </a:spcBef>
            </a:pPr>
            <a:r>
              <a:rPr lang="fr-FR" altLang="fr-FR" sz="2200">
                <a:latin typeface="Museo 500" panose="02000000000000000000" pitchFamily="50" charset="0"/>
              </a:rPr>
              <a:t>Répétition d’émotions positives</a:t>
            </a:r>
          </a:p>
          <a:p>
            <a:pPr algn="just" eaLnBrk="1" hangingPunct="1">
              <a:spcBef>
                <a:spcPct val="0"/>
              </a:spcBef>
            </a:pPr>
            <a:r>
              <a:rPr lang="fr-FR" altLang="fr-FR" sz="2200">
                <a:latin typeface="Museo 500" panose="02000000000000000000" pitchFamily="50" charset="0"/>
              </a:rPr>
              <a:t>Expression, partage de ses émotions</a:t>
            </a:r>
          </a:p>
        </p:txBody>
      </p:sp>
      <p:sp>
        <p:nvSpPr>
          <p:cNvPr id="78853" name="Rectangle 4"/>
          <p:cNvSpPr>
            <a:spLocks noChangeArrowheads="1"/>
          </p:cNvSpPr>
          <p:nvPr/>
        </p:nvSpPr>
        <p:spPr bwMode="auto">
          <a:xfrm>
            <a:off x="5889625" y="3590925"/>
            <a:ext cx="1222375" cy="839788"/>
          </a:xfrm>
          <a:prstGeom prst="rect">
            <a:avLst/>
          </a:prstGeom>
          <a:solidFill>
            <a:srgbClr val="C5E0B4"/>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200">
                <a:latin typeface="Museo 500" panose="02000000000000000000" pitchFamily="50" charset="0"/>
              </a:rPr>
              <a:t>effets négatifs</a:t>
            </a:r>
          </a:p>
        </p:txBody>
      </p:sp>
      <p:sp>
        <p:nvSpPr>
          <p:cNvPr id="78854" name="Rectangle 12"/>
          <p:cNvSpPr>
            <a:spLocks noChangeArrowheads="1"/>
          </p:cNvSpPr>
          <p:nvPr/>
        </p:nvSpPr>
        <p:spPr bwMode="auto">
          <a:xfrm>
            <a:off x="5889625" y="4764088"/>
            <a:ext cx="1249363" cy="862012"/>
          </a:xfrm>
          <a:prstGeom prst="rect">
            <a:avLst/>
          </a:prstGeom>
          <a:solidFill>
            <a:srgbClr val="C5E0B4"/>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200">
                <a:latin typeface="Museo 500" panose="02000000000000000000" pitchFamily="50" charset="0"/>
              </a:rPr>
              <a:t>effets positifs</a:t>
            </a:r>
          </a:p>
        </p:txBody>
      </p:sp>
      <p:sp>
        <p:nvSpPr>
          <p:cNvPr id="78855" name="Ellipse 11"/>
          <p:cNvSpPr>
            <a:spLocks/>
          </p:cNvSpPr>
          <p:nvPr/>
        </p:nvSpPr>
        <p:spPr bwMode="auto">
          <a:xfrm>
            <a:off x="631825" y="3789363"/>
            <a:ext cx="187325" cy="188912"/>
          </a:xfrm>
          <a:custGeom>
            <a:avLst/>
            <a:gdLst>
              <a:gd name="T0" fmla="*/ 115747 w 211619"/>
              <a:gd name="T1" fmla="*/ 0 h 255876"/>
              <a:gd name="T2" fmla="*/ 231483 w 211619"/>
              <a:gd name="T3" fmla="*/ 64779 h 255876"/>
              <a:gd name="T4" fmla="*/ 115747 w 211619"/>
              <a:gd name="T5" fmla="*/ 129561 h 255876"/>
              <a:gd name="T6" fmla="*/ 0 w 211619"/>
              <a:gd name="T7" fmla="*/ 64779 h 255876"/>
              <a:gd name="T8" fmla="*/ 33900 w 211619"/>
              <a:gd name="T9" fmla="*/ 18973 h 255876"/>
              <a:gd name="T10" fmla="*/ 33900 w 211619"/>
              <a:gd name="T11" fmla="*/ 110586 h 255876"/>
              <a:gd name="T12" fmla="*/ 197585 w 211619"/>
              <a:gd name="T13" fmla="*/ 110586 h 255876"/>
              <a:gd name="T14" fmla="*/ 197585 w 211619"/>
              <a:gd name="T15" fmla="*/ 18973 h 25587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991 w 211619"/>
              <a:gd name="T25" fmla="*/ 37471 h 255876"/>
              <a:gd name="T26" fmla="*/ 180628 w 211619"/>
              <a:gd name="T27" fmla="*/ 218405 h 2558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19" h="255876">
                <a:moveTo>
                  <a:pt x="0" y="127938"/>
                </a:moveTo>
                <a:lnTo>
                  <a:pt x="0" y="127937"/>
                </a:lnTo>
                <a:cubicBezTo>
                  <a:pt x="0" y="198596"/>
                  <a:pt x="47372" y="255876"/>
                  <a:pt x="105810" y="255876"/>
                </a:cubicBezTo>
                <a:cubicBezTo>
                  <a:pt x="164247" y="255876"/>
                  <a:pt x="211620" y="198596"/>
                  <a:pt x="211620" y="127938"/>
                </a:cubicBezTo>
                <a:cubicBezTo>
                  <a:pt x="211620" y="57279"/>
                  <a:pt x="164247" y="0"/>
                  <a:pt x="105810" y="0"/>
                </a:cubicBezTo>
                <a:cubicBezTo>
                  <a:pt x="47372" y="-1"/>
                  <a:pt x="0" y="57279"/>
                  <a:pt x="0" y="127937"/>
                </a:cubicBezTo>
                <a:lnTo>
                  <a:pt x="0" y="127938"/>
                </a:lnTo>
                <a:close/>
              </a:path>
            </a:pathLst>
          </a:custGeom>
          <a:solidFill>
            <a:srgbClr val="A9D18E"/>
          </a:solidFill>
          <a:ln w="12701">
            <a:solidFill>
              <a:srgbClr val="A9D18E"/>
            </a:solidFill>
            <a:miter lim="800000"/>
            <a:headEnd/>
            <a:tailEnd/>
          </a:ln>
        </p:spPr>
        <p:txBody>
          <a:bodyPr anchor="ctr" anchorCtr="1"/>
          <a:lstStyle/>
          <a:p>
            <a:endParaRPr lang="fr-FR"/>
          </a:p>
        </p:txBody>
      </p:sp>
      <p:sp>
        <p:nvSpPr>
          <p:cNvPr id="2" name="Ellipse 1"/>
          <p:cNvSpPr/>
          <p:nvPr/>
        </p:nvSpPr>
        <p:spPr>
          <a:xfrm>
            <a:off x="7502525" y="3679825"/>
            <a:ext cx="1365250" cy="65722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latin typeface="Museo 500" panose="02000000000000000000" pitchFamily="50" charset="0"/>
              </a:rPr>
              <a:t>Etape 2</a:t>
            </a:r>
          </a:p>
        </p:txBody>
      </p:sp>
      <p:sp>
        <p:nvSpPr>
          <p:cNvPr id="16" name="Ellipse 15"/>
          <p:cNvSpPr/>
          <p:nvPr/>
        </p:nvSpPr>
        <p:spPr>
          <a:xfrm>
            <a:off x="7531100" y="4459288"/>
            <a:ext cx="1336675" cy="7064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latin typeface="Museo 500" panose="02000000000000000000" pitchFamily="50" charset="0"/>
              </a:rPr>
              <a:t>Etape 3</a:t>
            </a:r>
          </a:p>
        </p:txBody>
      </p:sp>
      <p:sp>
        <p:nvSpPr>
          <p:cNvPr id="3" name="Flèche : droite 2"/>
          <p:cNvSpPr/>
          <p:nvPr/>
        </p:nvSpPr>
        <p:spPr>
          <a:xfrm>
            <a:off x="7124700" y="3940175"/>
            <a:ext cx="377825" cy="147638"/>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lèche : droite 17"/>
          <p:cNvSpPr/>
          <p:nvPr/>
        </p:nvSpPr>
        <p:spPr>
          <a:xfrm>
            <a:off x="7153275" y="4764088"/>
            <a:ext cx="377825" cy="14763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8860" name="Espace réservé du numéro de diapositive 3"/>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E4A718E2-38DD-4654-BF99-43F8B6347485}" type="slidenum">
              <a:rPr lang="fr-FR" altLang="fr-FR" sz="1200" smtClean="0">
                <a:solidFill>
                  <a:schemeClr val="tx1"/>
                </a:solidFill>
                <a:cs typeface="Lucida Sans Unicode" panose="020B0602030504020204" pitchFamily="34" charset="0"/>
              </a:rPr>
              <a:pPr>
                <a:spcBef>
                  <a:spcPct val="0"/>
                </a:spcBef>
              </a:pPr>
              <a:t>26</a:t>
            </a:fld>
            <a:endParaRPr lang="fr-FR" altLang="fr-FR" sz="1200">
              <a:solidFill>
                <a:schemeClr val="tx1"/>
              </a:solidFill>
              <a:cs typeface="Lucida Sans Unicode" panose="020B0602030504020204" pitchFamily="34" charset="0"/>
            </a:endParaRPr>
          </a:p>
        </p:txBody>
      </p:sp>
      <p:sp>
        <p:nvSpPr>
          <p:cNvPr id="20" name="Flèche : droite 17"/>
          <p:cNvSpPr/>
          <p:nvPr/>
        </p:nvSpPr>
        <p:spPr>
          <a:xfrm>
            <a:off x="7146925" y="5483225"/>
            <a:ext cx="377825" cy="14763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ZoneTexte 2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78863"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cteur droit 23"/>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7886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26</a:t>
            </a:r>
          </a:p>
        </p:txBody>
      </p:sp>
      <p:sp>
        <p:nvSpPr>
          <p:cNvPr id="26" name="ZoneTexte 2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27" name="Titre 17"/>
          <p:cNvSpPr txBox="1">
            <a:spLocks noChangeArrowheads="1"/>
          </p:cNvSpPr>
          <p:nvPr/>
        </p:nvSpPr>
        <p:spPr bwMode="auto">
          <a:xfrm>
            <a:off x="5816600" y="554038"/>
            <a:ext cx="2600325" cy="1157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Liens entre</a:t>
            </a:r>
          </a:p>
          <a:p>
            <a:pPr eaLnBrk="1" hangingPunct="1">
              <a:defRPr/>
            </a:pPr>
            <a:r>
              <a:rPr altLang="fr-FR" sz="2800" kern="0" dirty="0">
                <a:solidFill>
                  <a:srgbClr val="00B0F0"/>
                </a:solidFill>
                <a:latin typeface="Museo 500" panose="02000000000000000000" pitchFamily="50" charset="0"/>
                <a:cs typeface="Tahoma" panose="020B0604030504040204" pitchFamily="34" charset="0"/>
              </a:rPr>
              <a:t>Émotions et santé</a:t>
            </a:r>
          </a:p>
        </p:txBody>
      </p:sp>
      <p:pic>
        <p:nvPicPr>
          <p:cNvPr id="7886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9" name="Rectangle 6"/>
          <p:cNvSpPr>
            <a:spLocks noChangeArrowheads="1"/>
          </p:cNvSpPr>
          <p:nvPr/>
        </p:nvSpPr>
        <p:spPr bwMode="auto">
          <a:xfrm>
            <a:off x="1454150" y="2119313"/>
            <a:ext cx="7377113" cy="527050"/>
          </a:xfrm>
          <a:prstGeom prst="rect">
            <a:avLst/>
          </a:prstGeom>
          <a:solidFill>
            <a:srgbClr val="548235"/>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600" b="1">
                <a:solidFill>
                  <a:srgbClr val="FFFFFF"/>
                </a:solidFill>
                <a:latin typeface="Museo 500" panose="02000000000000000000" pitchFamily="50" charset="0"/>
              </a:rPr>
              <a:t>Une influence directe</a:t>
            </a:r>
          </a:p>
        </p:txBody>
      </p:sp>
      <p:sp>
        <p:nvSpPr>
          <p:cNvPr id="78870" name="Rectangle : coins arrondis 5"/>
          <p:cNvSpPr>
            <a:spLocks/>
          </p:cNvSpPr>
          <p:nvPr/>
        </p:nvSpPr>
        <p:spPr bwMode="auto">
          <a:xfrm>
            <a:off x="566738" y="2119313"/>
            <a:ext cx="800100" cy="527050"/>
          </a:xfrm>
          <a:custGeom>
            <a:avLst/>
            <a:gdLst>
              <a:gd name="T0" fmla="*/ 306413 w 1013292"/>
              <a:gd name="T1" fmla="*/ 0 h 783220"/>
              <a:gd name="T2" fmla="*/ 612825 w 1013292"/>
              <a:gd name="T3" fmla="*/ 192689 h 783220"/>
              <a:gd name="T4" fmla="*/ 306413 w 1013292"/>
              <a:gd name="T5" fmla="*/ 385376 h 783220"/>
              <a:gd name="T6" fmla="*/ 0 w 1013292"/>
              <a:gd name="T7" fmla="*/ 192689 h 783220"/>
              <a:gd name="T8" fmla="*/ 17694720 60000 65536"/>
              <a:gd name="T9" fmla="*/ 0 60000 65536"/>
              <a:gd name="T10" fmla="*/ 5898240 60000 65536"/>
              <a:gd name="T11" fmla="*/ 11796480 60000 65536"/>
              <a:gd name="T12" fmla="*/ 38236 w 1013292"/>
              <a:gd name="T13" fmla="*/ 38234 h 783220"/>
              <a:gd name="T14" fmla="*/ 975056 w 1013292"/>
              <a:gd name="T15" fmla="*/ 744986 h 783220"/>
            </a:gdLst>
            <a:ahLst/>
            <a:cxnLst>
              <a:cxn ang="T8">
                <a:pos x="T0" y="T1"/>
              </a:cxn>
              <a:cxn ang="T9">
                <a:pos x="T2" y="T3"/>
              </a:cxn>
              <a:cxn ang="T10">
                <a:pos x="T4" y="T5"/>
              </a:cxn>
              <a:cxn ang="T11">
                <a:pos x="T6" y="T7"/>
              </a:cxn>
            </a:cxnLst>
            <a:rect l="T12" t="T13" r="T14" b="T15"/>
            <a:pathLst>
              <a:path w="1013292" h="783220">
                <a:moveTo>
                  <a:pt x="130537" y="0"/>
                </a:moveTo>
                <a:lnTo>
                  <a:pt x="130537" y="0"/>
                </a:lnTo>
                <a:cubicBezTo>
                  <a:pt x="58443" y="0"/>
                  <a:pt x="0" y="58443"/>
                  <a:pt x="0" y="130536"/>
                </a:cubicBezTo>
                <a:lnTo>
                  <a:pt x="0" y="652683"/>
                </a:lnTo>
                <a:lnTo>
                  <a:pt x="0" y="652682"/>
                </a:lnTo>
                <a:cubicBezTo>
                  <a:pt x="0" y="724776"/>
                  <a:pt x="58443" y="783219"/>
                  <a:pt x="130536" y="783219"/>
                </a:cubicBezTo>
                <a:lnTo>
                  <a:pt x="882755" y="783220"/>
                </a:lnTo>
                <a:lnTo>
                  <a:pt x="882755" y="783219"/>
                </a:lnTo>
                <a:cubicBezTo>
                  <a:pt x="954848" y="783219"/>
                  <a:pt x="1013292" y="724776"/>
                  <a:pt x="1013292" y="652683"/>
                </a:cubicBezTo>
                <a:lnTo>
                  <a:pt x="1013292" y="130537"/>
                </a:lnTo>
                <a:cubicBezTo>
                  <a:pt x="1013292" y="58443"/>
                  <a:pt x="954848" y="0"/>
                  <a:pt x="882755" y="0"/>
                </a:cubicBezTo>
                <a:lnTo>
                  <a:pt x="130537" y="0"/>
                </a:lnTo>
                <a:close/>
              </a:path>
            </a:pathLst>
          </a:custGeom>
          <a:solidFill>
            <a:srgbClr val="548235"/>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4000" b="1">
                <a:solidFill>
                  <a:srgbClr val="FFFFFF"/>
                </a:solidFill>
                <a:latin typeface="Museo 500" panose="02000000000000000000" pitchFamily="50" charset="0"/>
              </a:rPr>
              <a:t>1</a:t>
            </a:r>
          </a:p>
        </p:txBody>
      </p:sp>
      <p:sp>
        <p:nvSpPr>
          <p:cNvPr id="78871" name="Ellipse 11"/>
          <p:cNvSpPr>
            <a:spLocks/>
          </p:cNvSpPr>
          <p:nvPr/>
        </p:nvSpPr>
        <p:spPr bwMode="auto">
          <a:xfrm>
            <a:off x="633413" y="4130675"/>
            <a:ext cx="187325" cy="188913"/>
          </a:xfrm>
          <a:custGeom>
            <a:avLst/>
            <a:gdLst>
              <a:gd name="T0" fmla="*/ 115747 w 211619"/>
              <a:gd name="T1" fmla="*/ 0 h 255876"/>
              <a:gd name="T2" fmla="*/ 231483 w 211619"/>
              <a:gd name="T3" fmla="*/ 64780 h 255876"/>
              <a:gd name="T4" fmla="*/ 115747 w 211619"/>
              <a:gd name="T5" fmla="*/ 129562 h 255876"/>
              <a:gd name="T6" fmla="*/ 0 w 211619"/>
              <a:gd name="T7" fmla="*/ 64780 h 255876"/>
              <a:gd name="T8" fmla="*/ 33900 w 211619"/>
              <a:gd name="T9" fmla="*/ 18974 h 255876"/>
              <a:gd name="T10" fmla="*/ 33900 w 211619"/>
              <a:gd name="T11" fmla="*/ 110587 h 255876"/>
              <a:gd name="T12" fmla="*/ 197585 w 211619"/>
              <a:gd name="T13" fmla="*/ 110587 h 255876"/>
              <a:gd name="T14" fmla="*/ 197585 w 211619"/>
              <a:gd name="T15" fmla="*/ 18974 h 25587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991 w 211619"/>
              <a:gd name="T25" fmla="*/ 37473 h 255876"/>
              <a:gd name="T26" fmla="*/ 180628 w 211619"/>
              <a:gd name="T27" fmla="*/ 218403 h 2558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19" h="255876">
                <a:moveTo>
                  <a:pt x="0" y="127938"/>
                </a:moveTo>
                <a:lnTo>
                  <a:pt x="0" y="127937"/>
                </a:lnTo>
                <a:cubicBezTo>
                  <a:pt x="0" y="198596"/>
                  <a:pt x="47372" y="255876"/>
                  <a:pt x="105810" y="255876"/>
                </a:cubicBezTo>
                <a:cubicBezTo>
                  <a:pt x="164247" y="255876"/>
                  <a:pt x="211620" y="198596"/>
                  <a:pt x="211620" y="127938"/>
                </a:cubicBezTo>
                <a:cubicBezTo>
                  <a:pt x="211620" y="57279"/>
                  <a:pt x="164247" y="0"/>
                  <a:pt x="105810" y="0"/>
                </a:cubicBezTo>
                <a:cubicBezTo>
                  <a:pt x="47372" y="-1"/>
                  <a:pt x="0" y="57279"/>
                  <a:pt x="0" y="127937"/>
                </a:cubicBezTo>
                <a:lnTo>
                  <a:pt x="0" y="127938"/>
                </a:lnTo>
                <a:close/>
              </a:path>
            </a:pathLst>
          </a:custGeom>
          <a:solidFill>
            <a:srgbClr val="A9D18E"/>
          </a:solidFill>
          <a:ln w="12701">
            <a:solidFill>
              <a:srgbClr val="A9D18E"/>
            </a:solidFill>
            <a:miter lim="800000"/>
            <a:headEnd/>
            <a:tailEnd/>
          </a:ln>
        </p:spPr>
        <p:txBody>
          <a:bodyPr anchor="ctr" anchorCtr="1"/>
          <a:lstStyle/>
          <a:p>
            <a:endParaRPr lang="fr-FR"/>
          </a:p>
        </p:txBody>
      </p:sp>
      <p:sp>
        <p:nvSpPr>
          <p:cNvPr id="78872" name="Ellipse 11"/>
          <p:cNvSpPr>
            <a:spLocks/>
          </p:cNvSpPr>
          <p:nvPr/>
        </p:nvSpPr>
        <p:spPr bwMode="auto">
          <a:xfrm>
            <a:off x="642938" y="4892675"/>
            <a:ext cx="187325" cy="188913"/>
          </a:xfrm>
          <a:custGeom>
            <a:avLst/>
            <a:gdLst>
              <a:gd name="T0" fmla="*/ 115747 w 211619"/>
              <a:gd name="T1" fmla="*/ 0 h 255876"/>
              <a:gd name="T2" fmla="*/ 231483 w 211619"/>
              <a:gd name="T3" fmla="*/ 64780 h 255876"/>
              <a:gd name="T4" fmla="*/ 115747 w 211619"/>
              <a:gd name="T5" fmla="*/ 129562 h 255876"/>
              <a:gd name="T6" fmla="*/ 0 w 211619"/>
              <a:gd name="T7" fmla="*/ 64780 h 255876"/>
              <a:gd name="T8" fmla="*/ 33900 w 211619"/>
              <a:gd name="T9" fmla="*/ 18974 h 255876"/>
              <a:gd name="T10" fmla="*/ 33900 w 211619"/>
              <a:gd name="T11" fmla="*/ 110587 h 255876"/>
              <a:gd name="T12" fmla="*/ 197585 w 211619"/>
              <a:gd name="T13" fmla="*/ 110587 h 255876"/>
              <a:gd name="T14" fmla="*/ 197585 w 211619"/>
              <a:gd name="T15" fmla="*/ 18974 h 25587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991 w 211619"/>
              <a:gd name="T25" fmla="*/ 37473 h 255876"/>
              <a:gd name="T26" fmla="*/ 180628 w 211619"/>
              <a:gd name="T27" fmla="*/ 218403 h 2558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19" h="255876">
                <a:moveTo>
                  <a:pt x="0" y="127938"/>
                </a:moveTo>
                <a:lnTo>
                  <a:pt x="0" y="127937"/>
                </a:lnTo>
                <a:cubicBezTo>
                  <a:pt x="0" y="198596"/>
                  <a:pt x="47372" y="255876"/>
                  <a:pt x="105810" y="255876"/>
                </a:cubicBezTo>
                <a:cubicBezTo>
                  <a:pt x="164247" y="255876"/>
                  <a:pt x="211620" y="198596"/>
                  <a:pt x="211620" y="127938"/>
                </a:cubicBezTo>
                <a:cubicBezTo>
                  <a:pt x="211620" y="57279"/>
                  <a:pt x="164247" y="0"/>
                  <a:pt x="105810" y="0"/>
                </a:cubicBezTo>
                <a:cubicBezTo>
                  <a:pt x="47372" y="-1"/>
                  <a:pt x="0" y="57279"/>
                  <a:pt x="0" y="127937"/>
                </a:cubicBezTo>
                <a:lnTo>
                  <a:pt x="0" y="127938"/>
                </a:lnTo>
                <a:close/>
              </a:path>
            </a:pathLst>
          </a:custGeom>
          <a:solidFill>
            <a:srgbClr val="A9D18E"/>
          </a:solidFill>
          <a:ln w="12701">
            <a:solidFill>
              <a:srgbClr val="A9D18E"/>
            </a:solidFill>
            <a:miter lim="800000"/>
            <a:headEnd/>
            <a:tailEnd/>
          </a:ln>
        </p:spPr>
        <p:txBody>
          <a:bodyPr anchor="ctr" anchorCtr="1"/>
          <a:lstStyle/>
          <a:p>
            <a:endParaRPr lang="fr-FR"/>
          </a:p>
        </p:txBody>
      </p:sp>
      <p:sp>
        <p:nvSpPr>
          <p:cNvPr id="78873" name="Ellipse 11"/>
          <p:cNvSpPr>
            <a:spLocks/>
          </p:cNvSpPr>
          <p:nvPr/>
        </p:nvSpPr>
        <p:spPr bwMode="auto">
          <a:xfrm>
            <a:off x="642938" y="5230813"/>
            <a:ext cx="187325" cy="188912"/>
          </a:xfrm>
          <a:custGeom>
            <a:avLst/>
            <a:gdLst>
              <a:gd name="T0" fmla="*/ 115747 w 211619"/>
              <a:gd name="T1" fmla="*/ 0 h 255876"/>
              <a:gd name="T2" fmla="*/ 231483 w 211619"/>
              <a:gd name="T3" fmla="*/ 64779 h 255876"/>
              <a:gd name="T4" fmla="*/ 115747 w 211619"/>
              <a:gd name="T5" fmla="*/ 129561 h 255876"/>
              <a:gd name="T6" fmla="*/ 0 w 211619"/>
              <a:gd name="T7" fmla="*/ 64779 h 255876"/>
              <a:gd name="T8" fmla="*/ 33900 w 211619"/>
              <a:gd name="T9" fmla="*/ 18973 h 255876"/>
              <a:gd name="T10" fmla="*/ 33900 w 211619"/>
              <a:gd name="T11" fmla="*/ 110586 h 255876"/>
              <a:gd name="T12" fmla="*/ 197585 w 211619"/>
              <a:gd name="T13" fmla="*/ 110586 h 255876"/>
              <a:gd name="T14" fmla="*/ 197585 w 211619"/>
              <a:gd name="T15" fmla="*/ 18973 h 25587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991 w 211619"/>
              <a:gd name="T25" fmla="*/ 37471 h 255876"/>
              <a:gd name="T26" fmla="*/ 180628 w 211619"/>
              <a:gd name="T27" fmla="*/ 218405 h 2558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19" h="255876">
                <a:moveTo>
                  <a:pt x="0" y="127938"/>
                </a:moveTo>
                <a:lnTo>
                  <a:pt x="0" y="127937"/>
                </a:lnTo>
                <a:cubicBezTo>
                  <a:pt x="0" y="198596"/>
                  <a:pt x="47372" y="255876"/>
                  <a:pt x="105810" y="255876"/>
                </a:cubicBezTo>
                <a:cubicBezTo>
                  <a:pt x="164247" y="255876"/>
                  <a:pt x="211620" y="198596"/>
                  <a:pt x="211620" y="127938"/>
                </a:cubicBezTo>
                <a:cubicBezTo>
                  <a:pt x="211620" y="57279"/>
                  <a:pt x="164247" y="0"/>
                  <a:pt x="105810" y="0"/>
                </a:cubicBezTo>
                <a:cubicBezTo>
                  <a:pt x="47372" y="-1"/>
                  <a:pt x="0" y="57279"/>
                  <a:pt x="0" y="127937"/>
                </a:cubicBezTo>
                <a:lnTo>
                  <a:pt x="0" y="127938"/>
                </a:lnTo>
                <a:close/>
              </a:path>
            </a:pathLst>
          </a:custGeom>
          <a:solidFill>
            <a:srgbClr val="A9D18E"/>
          </a:solidFill>
          <a:ln w="12701">
            <a:solidFill>
              <a:srgbClr val="A9D18E"/>
            </a:solidFill>
            <a:miter lim="800000"/>
            <a:headEnd/>
            <a:tailEnd/>
          </a:ln>
        </p:spPr>
        <p:txBody>
          <a:bodyPr anchor="ctr" anchorCtr="1"/>
          <a:lstStyle/>
          <a:p>
            <a:endParaRPr lang="fr-FR"/>
          </a:p>
        </p:txBody>
      </p:sp>
      <p:sp>
        <p:nvSpPr>
          <p:cNvPr id="19" name="Ellipse 18"/>
          <p:cNvSpPr/>
          <p:nvPr/>
        </p:nvSpPr>
        <p:spPr>
          <a:xfrm>
            <a:off x="7531100" y="5168900"/>
            <a:ext cx="1336675" cy="73818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latin typeface="Museo 500" panose="02000000000000000000" pitchFamily="50" charset="0"/>
              </a:rPr>
              <a:t>Etape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ZoneTexte 10"/>
          <p:cNvSpPr txBox="1">
            <a:spLocks noChangeArrowheads="1"/>
          </p:cNvSpPr>
          <p:nvPr/>
        </p:nvSpPr>
        <p:spPr bwMode="auto">
          <a:xfrm>
            <a:off x="0" y="2560638"/>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200">
                <a:latin typeface="Museo 500" panose="02000000000000000000" pitchFamily="50" charset="0"/>
              </a:rPr>
              <a:t>Les </a:t>
            </a:r>
            <a:r>
              <a:rPr lang="fr-FR" altLang="fr-FR">
                <a:solidFill>
                  <a:srgbClr val="CC00FF"/>
                </a:solidFill>
                <a:latin typeface="Museo 500" panose="02000000000000000000" pitchFamily="50" charset="0"/>
              </a:rPr>
              <a:t>émotions</a:t>
            </a:r>
            <a:r>
              <a:rPr lang="fr-FR" altLang="fr-FR">
                <a:latin typeface="Calibri" panose="020F0502020204030204" pitchFamily="34" charset="0"/>
              </a:rPr>
              <a:t> </a:t>
            </a:r>
            <a:r>
              <a:rPr lang="fr-FR" altLang="fr-FR" sz="2200">
                <a:latin typeface="Museo 500" panose="02000000000000000000" pitchFamily="50" charset="0"/>
              </a:rPr>
              <a:t>jouent sur les </a:t>
            </a:r>
            <a:r>
              <a:rPr lang="fr-FR" altLang="fr-FR" b="1">
                <a:solidFill>
                  <a:srgbClr val="00B050"/>
                </a:solidFill>
                <a:latin typeface="Calibri" panose="020F0502020204030204" pitchFamily="34" charset="0"/>
              </a:rPr>
              <a:t>choix de vie </a:t>
            </a:r>
            <a:r>
              <a:rPr lang="fr-FR" altLang="fr-FR" sz="2200">
                <a:latin typeface="Museo 500" panose="02000000000000000000" pitchFamily="50" charset="0"/>
              </a:rPr>
              <a:t>et les </a:t>
            </a:r>
            <a:r>
              <a:rPr lang="fr-FR" altLang="fr-FR" b="1">
                <a:solidFill>
                  <a:srgbClr val="00B050"/>
                </a:solidFill>
                <a:latin typeface="Calibri" panose="020F0502020204030204" pitchFamily="34" charset="0"/>
              </a:rPr>
              <a:t>comportements</a:t>
            </a:r>
            <a:endParaRPr lang="fr-FR" altLang="fr-FR">
              <a:latin typeface="Calibri" panose="020F0502020204030204" pitchFamily="34" charset="0"/>
            </a:endParaRPr>
          </a:p>
        </p:txBody>
      </p:sp>
      <p:sp>
        <p:nvSpPr>
          <p:cNvPr id="80900" name="ZoneTexte 23"/>
          <p:cNvSpPr txBox="1">
            <a:spLocks noChangeArrowheads="1"/>
          </p:cNvSpPr>
          <p:nvPr/>
        </p:nvSpPr>
        <p:spPr bwMode="auto">
          <a:xfrm>
            <a:off x="300038" y="3336925"/>
            <a:ext cx="46799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lnSpc>
                <a:spcPct val="150000"/>
              </a:lnSpc>
              <a:spcBef>
                <a:spcPct val="0"/>
              </a:spcBef>
            </a:pPr>
            <a:r>
              <a:rPr lang="fr-FR" altLang="fr-FR" i="1">
                <a:solidFill>
                  <a:srgbClr val="CC00FF"/>
                </a:solidFill>
                <a:latin typeface="Museo 500" panose="02000000000000000000" pitchFamily="50" charset="0"/>
              </a:rPr>
              <a:t>JOIE-TRISTESSE</a:t>
            </a:r>
            <a:r>
              <a:rPr lang="fr-FR" altLang="fr-FR">
                <a:solidFill>
                  <a:srgbClr val="CC00FF"/>
                </a:solidFill>
                <a:latin typeface="Museo 500" panose="02000000000000000000" pitchFamily="50" charset="0"/>
              </a:rPr>
              <a:t> </a:t>
            </a:r>
          </a:p>
          <a:p>
            <a:pPr eaLnBrk="1" hangingPunct="1">
              <a:lnSpc>
                <a:spcPct val="150000"/>
              </a:lnSpc>
              <a:spcBef>
                <a:spcPct val="0"/>
              </a:spcBef>
            </a:pPr>
            <a:r>
              <a:rPr lang="fr-FR" altLang="fr-FR" i="1">
                <a:solidFill>
                  <a:srgbClr val="CC00FF"/>
                </a:solidFill>
                <a:latin typeface="Museo 500" panose="02000000000000000000" pitchFamily="50" charset="0"/>
              </a:rPr>
              <a:t>BIENVEILLANCE-MEFIANCE</a:t>
            </a:r>
            <a:endParaRPr lang="fr-FR" altLang="fr-FR">
              <a:latin typeface="Museo 500" panose="02000000000000000000" pitchFamily="50" charset="0"/>
            </a:endParaRPr>
          </a:p>
          <a:p>
            <a:pPr eaLnBrk="1" hangingPunct="1">
              <a:lnSpc>
                <a:spcPct val="150000"/>
              </a:lnSpc>
              <a:spcBef>
                <a:spcPct val="0"/>
              </a:spcBef>
            </a:pPr>
            <a:r>
              <a:rPr lang="fr-FR" altLang="fr-FR" i="1">
                <a:solidFill>
                  <a:srgbClr val="CC00FF"/>
                </a:solidFill>
                <a:latin typeface="Museo 500" panose="02000000000000000000" pitchFamily="50" charset="0"/>
              </a:rPr>
              <a:t>ESPOIR-DESESPOIR</a:t>
            </a:r>
            <a:endParaRPr lang="fr-FR" altLang="fr-FR">
              <a:solidFill>
                <a:srgbClr val="CC00FF"/>
              </a:solidFill>
              <a:latin typeface="Museo 500" panose="02000000000000000000" pitchFamily="50" charset="0"/>
            </a:endParaRPr>
          </a:p>
        </p:txBody>
      </p:sp>
      <p:sp>
        <p:nvSpPr>
          <p:cNvPr id="80901" name="Rectangle 4"/>
          <p:cNvSpPr>
            <a:spLocks noChangeArrowheads="1"/>
          </p:cNvSpPr>
          <p:nvPr/>
        </p:nvSpPr>
        <p:spPr bwMode="auto">
          <a:xfrm>
            <a:off x="6388100" y="4681538"/>
            <a:ext cx="24844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2200">
                <a:solidFill>
                  <a:schemeClr val="tx1"/>
                </a:solidFill>
                <a:latin typeface="Museo 500" panose="02000000000000000000" pitchFamily="50" charset="0"/>
              </a:rPr>
              <a:t>recours aux soins</a:t>
            </a:r>
          </a:p>
        </p:txBody>
      </p:sp>
      <p:sp>
        <p:nvSpPr>
          <p:cNvPr id="80902" name="Rectangle 5"/>
          <p:cNvSpPr>
            <a:spLocks noChangeArrowheads="1"/>
          </p:cNvSpPr>
          <p:nvPr/>
        </p:nvSpPr>
        <p:spPr bwMode="auto">
          <a:xfrm>
            <a:off x="7313613" y="4062413"/>
            <a:ext cx="1558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2200">
                <a:solidFill>
                  <a:schemeClr val="tx1"/>
                </a:solidFill>
                <a:latin typeface="Museo 500" panose="02000000000000000000" pitchFamily="50" charset="0"/>
              </a:rPr>
              <a:t>vie sociale</a:t>
            </a:r>
          </a:p>
        </p:txBody>
      </p:sp>
      <p:sp>
        <p:nvSpPr>
          <p:cNvPr id="80903" name="Rectangle 6"/>
          <p:cNvSpPr>
            <a:spLocks noChangeArrowheads="1"/>
          </p:cNvSpPr>
          <p:nvPr/>
        </p:nvSpPr>
        <p:spPr bwMode="auto">
          <a:xfrm>
            <a:off x="4635500" y="3478213"/>
            <a:ext cx="42465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2200">
                <a:solidFill>
                  <a:schemeClr val="tx1"/>
                </a:solidFill>
                <a:latin typeface="Museo 500" panose="02000000000000000000" pitchFamily="50" charset="0"/>
              </a:rPr>
              <a:t>alimentation, activité physique</a:t>
            </a:r>
          </a:p>
        </p:txBody>
      </p:sp>
      <p:sp>
        <p:nvSpPr>
          <p:cNvPr id="8" name="Flèche : bas 7"/>
          <p:cNvSpPr/>
          <p:nvPr/>
        </p:nvSpPr>
        <p:spPr>
          <a:xfrm>
            <a:off x="1220788" y="3024188"/>
            <a:ext cx="641350" cy="360362"/>
          </a:xfrm>
          <a:prstGeom prst="downArrow">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00FF"/>
              </a:solidFill>
            </a:endParaRPr>
          </a:p>
        </p:txBody>
      </p:sp>
      <p:cxnSp>
        <p:nvCxnSpPr>
          <p:cNvPr id="14" name="Connecteur droit avec flèche 13"/>
          <p:cNvCxnSpPr>
            <a:cxnSpLocks/>
          </p:cNvCxnSpPr>
          <p:nvPr/>
        </p:nvCxnSpPr>
        <p:spPr>
          <a:xfrm flipV="1">
            <a:off x="3017838" y="3698875"/>
            <a:ext cx="1617662" cy="793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a:endCxn id="80902" idx="1"/>
          </p:cNvCxnSpPr>
          <p:nvPr/>
        </p:nvCxnSpPr>
        <p:spPr>
          <a:xfrm flipV="1">
            <a:off x="4781550" y="4278313"/>
            <a:ext cx="2532063" cy="1905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a:endCxn id="80901" idx="1"/>
          </p:cNvCxnSpPr>
          <p:nvPr/>
        </p:nvCxnSpPr>
        <p:spPr>
          <a:xfrm flipV="1">
            <a:off x="3516313" y="4897438"/>
            <a:ext cx="2871787" cy="635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Accolade fermante 5"/>
          <p:cNvSpPr/>
          <p:nvPr/>
        </p:nvSpPr>
        <p:spPr>
          <a:xfrm rot="5400000">
            <a:off x="6371432" y="838994"/>
            <a:ext cx="274637" cy="4645025"/>
          </a:xfrm>
          <a:prstGeom prst="rightBrace">
            <a:avLst>
              <a:gd name="adj1" fmla="val 8333"/>
              <a:gd name="adj2" fmla="val 48845"/>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0909"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57EB2A33-E748-4E96-B650-2B2CE3582053}" type="slidenum">
              <a:rPr lang="fr-FR" altLang="fr-FR" sz="1200" smtClean="0">
                <a:solidFill>
                  <a:schemeClr val="tx1"/>
                </a:solidFill>
                <a:cs typeface="Lucida Sans Unicode" panose="020B0602030504020204" pitchFamily="34" charset="0"/>
              </a:rPr>
              <a:pPr>
                <a:spcBef>
                  <a:spcPct val="0"/>
                </a:spcBef>
              </a:pPr>
              <a:t>27</a:t>
            </a:fld>
            <a:endParaRPr lang="fr-FR" altLang="fr-FR" sz="1200">
              <a:solidFill>
                <a:schemeClr val="tx1"/>
              </a:solidFill>
              <a:cs typeface="Lucida Sans Unicode" panose="020B0602030504020204" pitchFamily="34" charset="0"/>
            </a:endParaRPr>
          </a:p>
        </p:txBody>
      </p:sp>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80911"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1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8091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27</a:t>
            </a:r>
          </a:p>
        </p:txBody>
      </p:sp>
      <p:sp>
        <p:nvSpPr>
          <p:cNvPr id="22" name="Titre 17"/>
          <p:cNvSpPr txBox="1">
            <a:spLocks noChangeArrowheads="1"/>
          </p:cNvSpPr>
          <p:nvPr/>
        </p:nvSpPr>
        <p:spPr bwMode="auto">
          <a:xfrm>
            <a:off x="5816600" y="554038"/>
            <a:ext cx="2600325" cy="1157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Liens entre</a:t>
            </a:r>
          </a:p>
          <a:p>
            <a:pPr eaLnBrk="1" hangingPunct="1">
              <a:defRPr/>
            </a:pPr>
            <a:r>
              <a:rPr altLang="fr-FR" sz="2800" kern="0" dirty="0">
                <a:solidFill>
                  <a:srgbClr val="00B0F0"/>
                </a:solidFill>
                <a:latin typeface="Museo 500" panose="02000000000000000000" pitchFamily="50" charset="0"/>
                <a:cs typeface="Tahoma" panose="020B0604030504040204" pitchFamily="34" charset="0"/>
              </a:rPr>
              <a:t>Émotions et santé</a:t>
            </a:r>
          </a:p>
        </p:txBody>
      </p:sp>
      <p:sp>
        <p:nvSpPr>
          <p:cNvPr id="80915" name="ZoneTexte 10"/>
          <p:cNvSpPr txBox="1">
            <a:spLocks noChangeArrowheads="1"/>
          </p:cNvSpPr>
          <p:nvPr/>
        </p:nvSpPr>
        <p:spPr bwMode="auto">
          <a:xfrm>
            <a:off x="87313" y="5270500"/>
            <a:ext cx="8715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a:solidFill>
                  <a:srgbClr val="00B050"/>
                </a:solidFill>
                <a:latin typeface="Museo 500" panose="02000000000000000000" pitchFamily="50" charset="0"/>
              </a:rPr>
              <a:t>Mes</a:t>
            </a:r>
            <a:r>
              <a:rPr lang="fr-FR" altLang="fr-FR" sz="2400">
                <a:latin typeface="Museo 500" panose="02000000000000000000" pitchFamily="50" charset="0"/>
              </a:rPr>
              <a:t> </a:t>
            </a:r>
            <a:r>
              <a:rPr lang="fr-FR" altLang="fr-FR" sz="2400" b="1">
                <a:solidFill>
                  <a:srgbClr val="00B050"/>
                </a:solidFill>
                <a:latin typeface="Museo 500" panose="02000000000000000000" pitchFamily="50" charset="0"/>
              </a:rPr>
              <a:t>choix de vie </a:t>
            </a:r>
            <a:r>
              <a:rPr lang="fr-FR" altLang="fr-FR" sz="2400">
                <a:latin typeface="Museo 500" panose="02000000000000000000" pitchFamily="50" charset="0"/>
              </a:rPr>
              <a:t>et </a:t>
            </a:r>
            <a:r>
              <a:rPr lang="fr-FR" altLang="fr-FR" sz="2400" b="1">
                <a:solidFill>
                  <a:srgbClr val="00B050"/>
                </a:solidFill>
                <a:latin typeface="Museo 500" panose="02000000000000000000" pitchFamily="50" charset="0"/>
              </a:rPr>
              <a:t>mes</a:t>
            </a:r>
            <a:r>
              <a:rPr lang="fr-FR" altLang="fr-FR" sz="2400">
                <a:solidFill>
                  <a:srgbClr val="00B050"/>
                </a:solidFill>
                <a:latin typeface="Museo 500" panose="02000000000000000000" pitchFamily="50" charset="0"/>
              </a:rPr>
              <a:t> </a:t>
            </a:r>
            <a:r>
              <a:rPr lang="fr-FR" altLang="fr-FR" sz="2400" b="1">
                <a:solidFill>
                  <a:srgbClr val="00B050"/>
                </a:solidFill>
                <a:latin typeface="Museo 500" panose="02000000000000000000" pitchFamily="50" charset="0"/>
              </a:rPr>
              <a:t>comportements </a:t>
            </a:r>
            <a:r>
              <a:rPr lang="fr-FR" altLang="fr-FR" sz="2400">
                <a:solidFill>
                  <a:schemeClr val="tx1"/>
                </a:solidFill>
                <a:latin typeface="Museo 500" panose="02000000000000000000" pitchFamily="50" charset="0"/>
              </a:rPr>
              <a:t>ont une influence sur </a:t>
            </a:r>
            <a:r>
              <a:rPr lang="fr-FR" altLang="fr-FR" sz="2400" b="1">
                <a:solidFill>
                  <a:srgbClr val="00B050"/>
                </a:solidFill>
                <a:latin typeface="Museo 500" panose="02000000000000000000" pitchFamily="50" charset="0"/>
              </a:rPr>
              <a:t>ma santé</a:t>
            </a:r>
            <a:endParaRPr lang="fr-FR" altLang="fr-FR" sz="2400">
              <a:latin typeface="Museo 500" panose="02000000000000000000" pitchFamily="50" charset="0"/>
            </a:endParaRPr>
          </a:p>
        </p:txBody>
      </p:sp>
      <p:sp>
        <p:nvSpPr>
          <p:cNvPr id="80916" name="Rectangle 6"/>
          <p:cNvSpPr>
            <a:spLocks noChangeArrowheads="1"/>
          </p:cNvSpPr>
          <p:nvPr/>
        </p:nvSpPr>
        <p:spPr bwMode="auto">
          <a:xfrm>
            <a:off x="1220788" y="1965325"/>
            <a:ext cx="7610475" cy="527050"/>
          </a:xfrm>
          <a:prstGeom prst="rect">
            <a:avLst/>
          </a:prstGeom>
          <a:solidFill>
            <a:srgbClr val="548235"/>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600" b="1">
                <a:solidFill>
                  <a:srgbClr val="FFFFFF"/>
                </a:solidFill>
                <a:latin typeface="Museo 500" panose="02000000000000000000" pitchFamily="50" charset="0"/>
              </a:rPr>
              <a:t>Une influence indirecte</a:t>
            </a:r>
          </a:p>
        </p:txBody>
      </p:sp>
      <p:sp>
        <p:nvSpPr>
          <p:cNvPr id="80917" name="Rectangle : coins arrondis 5"/>
          <p:cNvSpPr>
            <a:spLocks/>
          </p:cNvSpPr>
          <p:nvPr/>
        </p:nvSpPr>
        <p:spPr bwMode="auto">
          <a:xfrm>
            <a:off x="334963" y="1965325"/>
            <a:ext cx="800100" cy="527050"/>
          </a:xfrm>
          <a:custGeom>
            <a:avLst/>
            <a:gdLst>
              <a:gd name="T0" fmla="*/ 306413 w 1013292"/>
              <a:gd name="T1" fmla="*/ 0 h 783220"/>
              <a:gd name="T2" fmla="*/ 612825 w 1013292"/>
              <a:gd name="T3" fmla="*/ 192689 h 783220"/>
              <a:gd name="T4" fmla="*/ 306413 w 1013292"/>
              <a:gd name="T5" fmla="*/ 385376 h 783220"/>
              <a:gd name="T6" fmla="*/ 0 w 1013292"/>
              <a:gd name="T7" fmla="*/ 192689 h 783220"/>
              <a:gd name="T8" fmla="*/ 17694720 60000 65536"/>
              <a:gd name="T9" fmla="*/ 0 60000 65536"/>
              <a:gd name="T10" fmla="*/ 5898240 60000 65536"/>
              <a:gd name="T11" fmla="*/ 11796480 60000 65536"/>
              <a:gd name="T12" fmla="*/ 38236 w 1013292"/>
              <a:gd name="T13" fmla="*/ 38234 h 783220"/>
              <a:gd name="T14" fmla="*/ 975056 w 1013292"/>
              <a:gd name="T15" fmla="*/ 744986 h 783220"/>
            </a:gdLst>
            <a:ahLst/>
            <a:cxnLst>
              <a:cxn ang="T8">
                <a:pos x="T0" y="T1"/>
              </a:cxn>
              <a:cxn ang="T9">
                <a:pos x="T2" y="T3"/>
              </a:cxn>
              <a:cxn ang="T10">
                <a:pos x="T4" y="T5"/>
              </a:cxn>
              <a:cxn ang="T11">
                <a:pos x="T6" y="T7"/>
              </a:cxn>
            </a:cxnLst>
            <a:rect l="T12" t="T13" r="T14" b="T15"/>
            <a:pathLst>
              <a:path w="1013292" h="783220">
                <a:moveTo>
                  <a:pt x="130537" y="0"/>
                </a:moveTo>
                <a:lnTo>
                  <a:pt x="130537" y="0"/>
                </a:lnTo>
                <a:cubicBezTo>
                  <a:pt x="58443" y="0"/>
                  <a:pt x="0" y="58443"/>
                  <a:pt x="0" y="130536"/>
                </a:cubicBezTo>
                <a:lnTo>
                  <a:pt x="0" y="652683"/>
                </a:lnTo>
                <a:lnTo>
                  <a:pt x="0" y="652682"/>
                </a:lnTo>
                <a:cubicBezTo>
                  <a:pt x="0" y="724776"/>
                  <a:pt x="58443" y="783219"/>
                  <a:pt x="130536" y="783219"/>
                </a:cubicBezTo>
                <a:lnTo>
                  <a:pt x="882755" y="783220"/>
                </a:lnTo>
                <a:lnTo>
                  <a:pt x="882755" y="783219"/>
                </a:lnTo>
                <a:cubicBezTo>
                  <a:pt x="954848" y="783219"/>
                  <a:pt x="1013292" y="724776"/>
                  <a:pt x="1013292" y="652683"/>
                </a:cubicBezTo>
                <a:lnTo>
                  <a:pt x="1013292" y="130537"/>
                </a:lnTo>
                <a:cubicBezTo>
                  <a:pt x="1013292" y="58443"/>
                  <a:pt x="954848" y="0"/>
                  <a:pt x="882755" y="0"/>
                </a:cubicBezTo>
                <a:lnTo>
                  <a:pt x="130537" y="0"/>
                </a:lnTo>
                <a:close/>
              </a:path>
            </a:pathLst>
          </a:custGeom>
          <a:solidFill>
            <a:srgbClr val="548235"/>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4000" b="1">
                <a:solidFill>
                  <a:srgbClr val="FFFFFF"/>
                </a:solidFill>
                <a:latin typeface="Museo 500" panose="02000000000000000000" pitchFamily="50" charset="0"/>
              </a:rPr>
              <a:t>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ZoneTexte 7"/>
          <p:cNvSpPr txBox="1">
            <a:spLocks noChangeArrowheads="1"/>
          </p:cNvSpPr>
          <p:nvPr/>
        </p:nvSpPr>
        <p:spPr bwMode="auto">
          <a:xfrm>
            <a:off x="574675" y="2111375"/>
            <a:ext cx="806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latin typeface="Museo 500" panose="02000000000000000000" pitchFamily="50" charset="0"/>
                <a:cs typeface="Arial" panose="020B0604020202020204" pitchFamily="34" charset="0"/>
              </a:rPr>
              <a:t>La santé, c’est être bien dans son corps, dans sa tête, avec les autres et dans la société. </a:t>
            </a:r>
          </a:p>
        </p:txBody>
      </p:sp>
      <p:sp>
        <p:nvSpPr>
          <p:cNvPr id="7" name="ZoneTexte 4"/>
          <p:cNvSpPr txBox="1"/>
          <p:nvPr/>
        </p:nvSpPr>
        <p:spPr>
          <a:xfrm>
            <a:off x="527050" y="3662363"/>
            <a:ext cx="6059488" cy="831850"/>
          </a:xfrm>
          <a:prstGeom prst="rect">
            <a:avLst/>
          </a:prstGeom>
          <a:noFill/>
          <a:ln cap="flat">
            <a:noFill/>
          </a:ln>
        </p:spPr>
        <p:txBody>
          <a:bodyPr>
            <a:spAutoFit/>
          </a:bodyPr>
          <a:lstStyle/>
          <a:p>
            <a:pPr eaLnBrk="1" fontAlgn="auto" hangingPunct="1">
              <a:spcBef>
                <a:spcPts val="0"/>
              </a:spcBef>
              <a:spcAft>
                <a:spcPts val="0"/>
              </a:spcAft>
              <a:buSzPct val="100000"/>
              <a:tabLst>
                <a:tab pos="6283327" algn="l"/>
                <a:tab pos="7359648" algn="l"/>
              </a:tabLst>
              <a:defRPr sz="1800" b="0" i="0" u="none" strike="noStrike" kern="0" cap="none" spc="0" baseline="0">
                <a:solidFill>
                  <a:srgbClr val="000000"/>
                </a:solidFill>
                <a:uFillTx/>
              </a:defRPr>
            </a:pPr>
            <a:r>
              <a:rPr lang="fr-FR" sz="2400" kern="0" dirty="0">
                <a:solidFill>
                  <a:srgbClr val="000000"/>
                </a:solidFill>
                <a:latin typeface="Museo 500" panose="02000000000000000000" pitchFamily="50" charset="0"/>
                <a:cs typeface="Arial" pitchFamily="34"/>
              </a:rPr>
              <a:t>Ce qui perturbe notre qualité de vie a un impact négatif sur notre santé.</a:t>
            </a:r>
          </a:p>
        </p:txBody>
      </p:sp>
      <p:sp>
        <p:nvSpPr>
          <p:cNvPr id="82948" name="Rectangle 5"/>
          <p:cNvSpPr>
            <a:spLocks noChangeArrowheads="1"/>
          </p:cNvSpPr>
          <p:nvPr/>
        </p:nvSpPr>
        <p:spPr bwMode="auto">
          <a:xfrm>
            <a:off x="7083425" y="3530600"/>
            <a:ext cx="1747838" cy="965200"/>
          </a:xfrm>
          <a:prstGeom prst="rect">
            <a:avLst/>
          </a:prstGeom>
          <a:solidFill>
            <a:srgbClr val="FF0000"/>
          </a:solidFill>
          <a:ln w="12701">
            <a:solidFill>
              <a:srgbClr val="FF000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000">
                <a:solidFill>
                  <a:srgbClr val="FFFFFF"/>
                </a:solidFill>
                <a:latin typeface="Museo 500" panose="02000000000000000000" pitchFamily="50" charset="0"/>
              </a:rPr>
              <a:t>Etape 2</a:t>
            </a:r>
          </a:p>
        </p:txBody>
      </p:sp>
      <p:sp>
        <p:nvSpPr>
          <p:cNvPr id="82949" name="Rectangle 6"/>
          <p:cNvSpPr>
            <a:spLocks noChangeArrowheads="1"/>
          </p:cNvSpPr>
          <p:nvPr/>
        </p:nvSpPr>
        <p:spPr bwMode="auto">
          <a:xfrm>
            <a:off x="7083425" y="4711700"/>
            <a:ext cx="1747838" cy="965200"/>
          </a:xfrm>
          <a:prstGeom prst="rect">
            <a:avLst/>
          </a:prstGeom>
          <a:solidFill>
            <a:srgbClr val="00B050"/>
          </a:solidFill>
          <a:ln w="12701">
            <a:solidFill>
              <a:srgbClr val="00B050"/>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000">
                <a:solidFill>
                  <a:srgbClr val="FFFFFF"/>
                </a:solidFill>
                <a:latin typeface="Museo 500" panose="02000000000000000000" pitchFamily="50" charset="0"/>
              </a:rPr>
              <a:t>Etapes 3 et 4</a:t>
            </a:r>
          </a:p>
        </p:txBody>
      </p:sp>
      <p:sp>
        <p:nvSpPr>
          <p:cNvPr id="82950" name="Flèche : droite 7"/>
          <p:cNvSpPr>
            <a:spLocks/>
          </p:cNvSpPr>
          <p:nvPr/>
        </p:nvSpPr>
        <p:spPr bwMode="auto">
          <a:xfrm>
            <a:off x="6719888" y="3852863"/>
            <a:ext cx="366712" cy="3937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0800" y="5400"/>
                </a:lnTo>
                <a:lnTo>
                  <a:pt x="10800" y="0"/>
                </a:lnTo>
                <a:lnTo>
                  <a:pt x="21600" y="10800"/>
                </a:lnTo>
                <a:lnTo>
                  <a:pt x="10800" y="21600"/>
                </a:lnTo>
                <a:lnTo>
                  <a:pt x="10800" y="16200"/>
                </a:lnTo>
                <a:lnTo>
                  <a:pt x="0" y="16200"/>
                </a:lnTo>
                <a:lnTo>
                  <a:pt x="0" y="5400"/>
                </a:lnTo>
                <a:close/>
              </a:path>
            </a:pathLst>
          </a:custGeom>
          <a:solidFill>
            <a:srgbClr val="FF0000"/>
          </a:solidFill>
          <a:ln w="12701">
            <a:solidFill>
              <a:srgbClr val="FF0000"/>
            </a:solidFill>
            <a:miter lim="800000"/>
            <a:headEnd/>
            <a:tailEnd/>
          </a:ln>
        </p:spPr>
        <p:txBody>
          <a:bodyPr anchor="ctr" anchorCtr="1"/>
          <a:lstStyle/>
          <a:p>
            <a:endParaRPr lang="fr-FR"/>
          </a:p>
        </p:txBody>
      </p:sp>
      <p:sp>
        <p:nvSpPr>
          <p:cNvPr id="82951" name="Flèche : droite 8"/>
          <p:cNvSpPr>
            <a:spLocks/>
          </p:cNvSpPr>
          <p:nvPr/>
        </p:nvSpPr>
        <p:spPr bwMode="auto">
          <a:xfrm>
            <a:off x="6716713" y="5033963"/>
            <a:ext cx="366712" cy="38417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0 h 21600"/>
              <a:gd name="T10" fmla="*/ 2147483646 w 21600"/>
              <a:gd name="T11" fmla="*/ 2147483646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0800" y="5400"/>
                </a:lnTo>
                <a:lnTo>
                  <a:pt x="10800" y="0"/>
                </a:lnTo>
                <a:lnTo>
                  <a:pt x="21600" y="10800"/>
                </a:lnTo>
                <a:lnTo>
                  <a:pt x="10800" y="21600"/>
                </a:lnTo>
                <a:lnTo>
                  <a:pt x="10800" y="16200"/>
                </a:lnTo>
                <a:lnTo>
                  <a:pt x="0" y="16200"/>
                </a:lnTo>
                <a:lnTo>
                  <a:pt x="0" y="5400"/>
                </a:lnTo>
                <a:close/>
              </a:path>
            </a:pathLst>
          </a:custGeom>
          <a:solidFill>
            <a:srgbClr val="00B050"/>
          </a:solidFill>
          <a:ln w="12701">
            <a:solidFill>
              <a:srgbClr val="00B050"/>
            </a:solidFill>
            <a:miter lim="800000"/>
            <a:headEnd/>
            <a:tailEnd/>
          </a:ln>
        </p:spPr>
        <p:txBody>
          <a:bodyPr anchor="ctr" anchorCtr="1"/>
          <a:lstStyle/>
          <a:p>
            <a:endParaRPr lang="fr-FR"/>
          </a:p>
        </p:txBody>
      </p:sp>
      <p:sp>
        <p:nvSpPr>
          <p:cNvPr id="12" name="ZoneTexte 9"/>
          <p:cNvSpPr txBox="1"/>
          <p:nvPr/>
        </p:nvSpPr>
        <p:spPr>
          <a:xfrm>
            <a:off x="538163" y="4841875"/>
            <a:ext cx="5902325" cy="830263"/>
          </a:xfrm>
          <a:prstGeom prst="rect">
            <a:avLst/>
          </a:prstGeom>
          <a:noFill/>
          <a:ln cap="flat">
            <a:noFill/>
          </a:ln>
        </p:spPr>
        <p:txBody>
          <a:bodyPr>
            <a:spAutoFit/>
          </a:bodyPr>
          <a:lstStyle/>
          <a:p>
            <a:pPr eaLnBrk="1" fontAlgn="auto" hangingPunct="1">
              <a:spcBef>
                <a:spcPts val="0"/>
              </a:spcBef>
              <a:spcAft>
                <a:spcPts val="0"/>
              </a:spcAft>
              <a:buSzPct val="100000"/>
              <a:tabLst>
                <a:tab pos="6283327" algn="l"/>
                <a:tab pos="7359648" algn="l"/>
              </a:tabLst>
              <a:defRPr sz="1800" b="0" i="0" u="none" strike="noStrike" kern="0" cap="none" spc="0" baseline="0">
                <a:solidFill>
                  <a:srgbClr val="000000"/>
                </a:solidFill>
                <a:uFillTx/>
              </a:defRPr>
            </a:pPr>
            <a:r>
              <a:rPr lang="fr-FR" sz="2400" kern="0" dirty="0">
                <a:solidFill>
                  <a:srgbClr val="000000"/>
                </a:solidFill>
                <a:latin typeface="Museo 500" panose="02000000000000000000" pitchFamily="50" charset="0"/>
                <a:cs typeface="Arial" pitchFamily="34"/>
              </a:rPr>
              <a:t>Ce qui accroît notre qualité de vie a un impact positif sur notre santé.</a:t>
            </a:r>
          </a:p>
        </p:txBody>
      </p:sp>
      <p:sp>
        <p:nvSpPr>
          <p:cNvPr id="82953" name="ZoneTexte 7"/>
          <p:cNvSpPr txBox="1">
            <a:spLocks noChangeArrowheads="1"/>
          </p:cNvSpPr>
          <p:nvPr/>
        </p:nvSpPr>
        <p:spPr bwMode="auto">
          <a:xfrm>
            <a:off x="574675" y="2879725"/>
            <a:ext cx="8064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a:latin typeface="Museo 500" panose="02000000000000000000" pitchFamily="50" charset="0"/>
                <a:cs typeface="Arial" panose="020B0604020202020204" pitchFamily="34" charset="0"/>
              </a:rPr>
              <a:t>La santé et la qualité de vie sont intimement liées. </a:t>
            </a:r>
          </a:p>
        </p:txBody>
      </p:sp>
      <p:sp>
        <p:nvSpPr>
          <p:cNvPr id="82954"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59E83610-F644-4797-8AF0-863A32D6FDDA}" type="slidenum">
              <a:rPr lang="fr-FR" altLang="fr-FR" sz="1200" smtClean="0">
                <a:solidFill>
                  <a:schemeClr val="tx1"/>
                </a:solidFill>
                <a:cs typeface="Lucida Sans Unicode" panose="020B0602030504020204" pitchFamily="34" charset="0"/>
              </a:rPr>
              <a:pPr>
                <a:spcBef>
                  <a:spcPct val="0"/>
                </a:spcBef>
              </a:pPr>
              <a:t>28</a:t>
            </a:fld>
            <a:endParaRPr lang="fr-FR" altLang="fr-FR" sz="1200">
              <a:solidFill>
                <a:schemeClr val="tx1"/>
              </a:solidFill>
              <a:cs typeface="Lucida Sans Unicode" panose="020B0602030504020204" pitchFamily="34" charset="0"/>
            </a:endParaRPr>
          </a:p>
        </p:txBody>
      </p:sp>
      <p:pic>
        <p:nvPicPr>
          <p:cNvPr id="82955"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8295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28</a:t>
            </a:r>
          </a:p>
        </p:txBody>
      </p:sp>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sp>
        <p:nvSpPr>
          <p:cNvPr id="19" name="Titre 17"/>
          <p:cNvSpPr txBox="1">
            <a:spLocks noChangeArrowheads="1"/>
          </p:cNvSpPr>
          <p:nvPr/>
        </p:nvSpPr>
        <p:spPr bwMode="auto">
          <a:xfrm>
            <a:off x="5816600" y="554038"/>
            <a:ext cx="2600325" cy="1157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Liens entre</a:t>
            </a:r>
          </a:p>
          <a:p>
            <a:pPr eaLnBrk="1" hangingPunct="1">
              <a:defRPr/>
            </a:pPr>
            <a:r>
              <a:rPr altLang="fr-FR" sz="2800" kern="0" dirty="0">
                <a:solidFill>
                  <a:srgbClr val="00B0F0"/>
                </a:solidFill>
                <a:latin typeface="Museo 500" panose="02000000000000000000" pitchFamily="50" charset="0"/>
                <a:cs typeface="Tahoma" panose="020B0604030504040204" pitchFamily="34" charset="0"/>
              </a:rPr>
              <a:t>Émotions et santé</a:t>
            </a:r>
          </a:p>
        </p:txBody>
      </p:sp>
      <p:pic>
        <p:nvPicPr>
          <p:cNvPr id="8296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1" name="Ellipse 11"/>
          <p:cNvSpPr>
            <a:spLocks/>
          </p:cNvSpPr>
          <p:nvPr/>
        </p:nvSpPr>
        <p:spPr bwMode="auto">
          <a:xfrm>
            <a:off x="354013" y="3817938"/>
            <a:ext cx="187325" cy="188912"/>
          </a:xfrm>
          <a:custGeom>
            <a:avLst/>
            <a:gdLst>
              <a:gd name="T0" fmla="*/ 115747 w 211619"/>
              <a:gd name="T1" fmla="*/ 0 h 255876"/>
              <a:gd name="T2" fmla="*/ 231483 w 211619"/>
              <a:gd name="T3" fmla="*/ 64779 h 255876"/>
              <a:gd name="T4" fmla="*/ 115747 w 211619"/>
              <a:gd name="T5" fmla="*/ 129561 h 255876"/>
              <a:gd name="T6" fmla="*/ 0 w 211619"/>
              <a:gd name="T7" fmla="*/ 64779 h 255876"/>
              <a:gd name="T8" fmla="*/ 33900 w 211619"/>
              <a:gd name="T9" fmla="*/ 18973 h 255876"/>
              <a:gd name="T10" fmla="*/ 33900 w 211619"/>
              <a:gd name="T11" fmla="*/ 110586 h 255876"/>
              <a:gd name="T12" fmla="*/ 197585 w 211619"/>
              <a:gd name="T13" fmla="*/ 110586 h 255876"/>
              <a:gd name="T14" fmla="*/ 197585 w 211619"/>
              <a:gd name="T15" fmla="*/ 18973 h 25587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991 w 211619"/>
              <a:gd name="T25" fmla="*/ 37471 h 255876"/>
              <a:gd name="T26" fmla="*/ 180628 w 211619"/>
              <a:gd name="T27" fmla="*/ 218405 h 2558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19" h="255876">
                <a:moveTo>
                  <a:pt x="0" y="127938"/>
                </a:moveTo>
                <a:lnTo>
                  <a:pt x="0" y="127937"/>
                </a:lnTo>
                <a:cubicBezTo>
                  <a:pt x="0" y="198596"/>
                  <a:pt x="47372" y="255876"/>
                  <a:pt x="105810" y="255876"/>
                </a:cubicBezTo>
                <a:cubicBezTo>
                  <a:pt x="164247" y="255876"/>
                  <a:pt x="211620" y="198596"/>
                  <a:pt x="211620" y="127938"/>
                </a:cubicBezTo>
                <a:cubicBezTo>
                  <a:pt x="211620" y="57279"/>
                  <a:pt x="164247" y="0"/>
                  <a:pt x="105810" y="0"/>
                </a:cubicBezTo>
                <a:cubicBezTo>
                  <a:pt x="47372" y="-1"/>
                  <a:pt x="0" y="57279"/>
                  <a:pt x="0" y="127937"/>
                </a:cubicBezTo>
                <a:lnTo>
                  <a:pt x="0" y="127938"/>
                </a:lnTo>
                <a:close/>
              </a:path>
            </a:pathLst>
          </a:custGeom>
          <a:solidFill>
            <a:srgbClr val="A9D18E"/>
          </a:solidFill>
          <a:ln w="12701">
            <a:solidFill>
              <a:srgbClr val="A9D18E"/>
            </a:solidFill>
            <a:miter lim="800000"/>
            <a:headEnd/>
            <a:tailEnd/>
          </a:ln>
        </p:spPr>
        <p:txBody>
          <a:bodyPr anchor="ctr" anchorCtr="1"/>
          <a:lstStyle/>
          <a:p>
            <a:endParaRPr lang="fr-FR"/>
          </a:p>
        </p:txBody>
      </p:sp>
      <p:sp>
        <p:nvSpPr>
          <p:cNvPr id="82962" name="Ellipse 11"/>
          <p:cNvSpPr>
            <a:spLocks/>
          </p:cNvSpPr>
          <p:nvPr/>
        </p:nvSpPr>
        <p:spPr bwMode="auto">
          <a:xfrm>
            <a:off x="350838" y="4994275"/>
            <a:ext cx="187325" cy="187325"/>
          </a:xfrm>
          <a:custGeom>
            <a:avLst/>
            <a:gdLst>
              <a:gd name="T0" fmla="*/ 115747 w 211619"/>
              <a:gd name="T1" fmla="*/ 0 h 255876"/>
              <a:gd name="T2" fmla="*/ 231483 w 211619"/>
              <a:gd name="T3" fmla="*/ 64235 h 255876"/>
              <a:gd name="T4" fmla="*/ 115747 w 211619"/>
              <a:gd name="T5" fmla="*/ 128473 h 255876"/>
              <a:gd name="T6" fmla="*/ 0 w 211619"/>
              <a:gd name="T7" fmla="*/ 64235 h 255876"/>
              <a:gd name="T8" fmla="*/ 33900 w 211619"/>
              <a:gd name="T9" fmla="*/ 18814 h 255876"/>
              <a:gd name="T10" fmla="*/ 33900 w 211619"/>
              <a:gd name="T11" fmla="*/ 109657 h 255876"/>
              <a:gd name="T12" fmla="*/ 197585 w 211619"/>
              <a:gd name="T13" fmla="*/ 109657 h 255876"/>
              <a:gd name="T14" fmla="*/ 197585 w 211619"/>
              <a:gd name="T15" fmla="*/ 18814 h 255876"/>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0991 w 211619"/>
              <a:gd name="T25" fmla="*/ 37472 h 255876"/>
              <a:gd name="T26" fmla="*/ 180628 w 211619"/>
              <a:gd name="T27" fmla="*/ 218404 h 2558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619" h="255876">
                <a:moveTo>
                  <a:pt x="0" y="127938"/>
                </a:moveTo>
                <a:lnTo>
                  <a:pt x="0" y="127937"/>
                </a:lnTo>
                <a:cubicBezTo>
                  <a:pt x="0" y="198596"/>
                  <a:pt x="47372" y="255876"/>
                  <a:pt x="105810" y="255876"/>
                </a:cubicBezTo>
                <a:cubicBezTo>
                  <a:pt x="164247" y="255876"/>
                  <a:pt x="211620" y="198596"/>
                  <a:pt x="211620" y="127938"/>
                </a:cubicBezTo>
                <a:cubicBezTo>
                  <a:pt x="211620" y="57279"/>
                  <a:pt x="164247" y="0"/>
                  <a:pt x="105810" y="0"/>
                </a:cubicBezTo>
                <a:cubicBezTo>
                  <a:pt x="47372" y="-1"/>
                  <a:pt x="0" y="57279"/>
                  <a:pt x="0" y="127937"/>
                </a:cubicBezTo>
                <a:lnTo>
                  <a:pt x="0" y="127938"/>
                </a:lnTo>
                <a:close/>
              </a:path>
            </a:pathLst>
          </a:custGeom>
          <a:solidFill>
            <a:srgbClr val="A9D18E"/>
          </a:solidFill>
          <a:ln w="12701">
            <a:solidFill>
              <a:srgbClr val="A9D18E"/>
            </a:solidFill>
            <a:miter lim="800000"/>
            <a:headEnd/>
            <a:tailEnd/>
          </a:ln>
        </p:spPr>
        <p:txBody>
          <a:bodyPr anchor="ctr" anchorCtr="1"/>
          <a:lstStyle/>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595563"/>
            <a:ext cx="36734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re 1"/>
          <p:cNvSpPr txBox="1">
            <a:spLocks noChangeArrowheads="1"/>
          </p:cNvSpPr>
          <p:nvPr/>
        </p:nvSpPr>
        <p:spPr bwMode="auto">
          <a:xfrm>
            <a:off x="334963" y="1882775"/>
            <a:ext cx="8496300" cy="1058863"/>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2800" b="1" kern="0" dirty="0">
                <a:solidFill>
                  <a:srgbClr val="00A1DA"/>
                </a:solidFill>
                <a:latin typeface="Museo 500" panose="02000000000000000000" pitchFamily="50" charset="0"/>
                <a:cs typeface="Tahoma" pitchFamily="34" charset="0"/>
              </a:rPr>
              <a:t>Peut-on apprendre à gérer ses émotions ?</a:t>
            </a:r>
          </a:p>
        </p:txBody>
      </p:sp>
      <p:sp>
        <p:nvSpPr>
          <p:cNvPr id="17" name="ZoneTexte 7"/>
          <p:cNvSpPr txBox="1"/>
          <p:nvPr/>
        </p:nvSpPr>
        <p:spPr>
          <a:xfrm>
            <a:off x="3249613" y="2967038"/>
            <a:ext cx="5654675" cy="2678112"/>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fr-FR" sz="2400" i="1" kern="0" dirty="0">
                <a:solidFill>
                  <a:srgbClr val="000000"/>
                </a:solidFill>
                <a:latin typeface="Museo 500" panose="02000000000000000000" pitchFamily="50" charset="0"/>
                <a:cs typeface="Arial" pitchFamily="34"/>
              </a:rPr>
              <a:t>Quel type d’émotif êtes-vous ?</a:t>
            </a:r>
          </a:p>
          <a:p>
            <a:pPr eaLnBrk="1" fontAlgn="auto" hangingPunct="1">
              <a:spcBef>
                <a:spcPts val="0"/>
              </a:spcBef>
              <a:spcAft>
                <a:spcPts val="0"/>
              </a:spcAft>
              <a:defRPr sz="1800" b="0" i="0" u="none" strike="noStrike" kern="0" cap="none" spc="0" baseline="0">
                <a:solidFill>
                  <a:srgbClr val="000000"/>
                </a:solidFill>
                <a:uFillTx/>
              </a:defRPr>
            </a:pPr>
            <a:endParaRPr lang="fr-FR" sz="2400" i="1" kern="0" dirty="0">
              <a:solidFill>
                <a:srgbClr val="000000"/>
              </a:solidFill>
              <a:latin typeface="Museo 500" panose="02000000000000000000" pitchFamily="50" charset="0"/>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fr-FR" sz="2400" i="1" kern="0" dirty="0">
                <a:solidFill>
                  <a:srgbClr val="000000"/>
                </a:solidFill>
                <a:latin typeface="Museo 500" panose="02000000000000000000" pitchFamily="50" charset="0"/>
                <a:cs typeface="Arial" pitchFamily="34"/>
              </a:rPr>
              <a:t>Votre émotivité a t-elle changé en avançant en âge ?</a:t>
            </a:r>
          </a:p>
          <a:p>
            <a:pPr eaLnBrk="1" fontAlgn="auto" hangingPunct="1">
              <a:spcBef>
                <a:spcPts val="0"/>
              </a:spcBef>
              <a:spcAft>
                <a:spcPts val="0"/>
              </a:spcAft>
              <a:defRPr sz="1800" b="0" i="0" u="none" strike="noStrike" kern="0" cap="none" spc="0" baseline="0">
                <a:solidFill>
                  <a:srgbClr val="000000"/>
                </a:solidFill>
                <a:uFillTx/>
              </a:defRPr>
            </a:pPr>
            <a:endParaRPr lang="fr-FR" sz="2400" i="1" kern="0" dirty="0">
              <a:solidFill>
                <a:srgbClr val="000000"/>
              </a:solidFill>
              <a:latin typeface="Museo 500" panose="02000000000000000000" pitchFamily="50" charset="0"/>
              <a:cs typeface="Arial" pitchFamily="34"/>
            </a:endParaRPr>
          </a:p>
          <a:p>
            <a:pPr eaLnBrk="1" fontAlgn="auto" hangingPunct="1">
              <a:spcBef>
                <a:spcPts val="0"/>
              </a:spcBef>
              <a:spcAft>
                <a:spcPts val="0"/>
              </a:spcAft>
              <a:defRPr sz="1800" b="0" i="0" u="none" strike="noStrike" kern="0" cap="none" spc="0" baseline="0">
                <a:solidFill>
                  <a:srgbClr val="000000"/>
                </a:solidFill>
                <a:uFillTx/>
              </a:defRPr>
            </a:pPr>
            <a:r>
              <a:rPr lang="fr-FR" sz="2400" i="1" kern="0" dirty="0">
                <a:solidFill>
                  <a:srgbClr val="000000"/>
                </a:solidFill>
                <a:latin typeface="Museo 500" panose="02000000000000000000" pitchFamily="50" charset="0"/>
                <a:cs typeface="Arial" pitchFamily="34"/>
              </a:rPr>
              <a:t>Croyez-vous que l’on peut apprendre à gérer ses émotions ?</a:t>
            </a:r>
          </a:p>
        </p:txBody>
      </p:sp>
      <p:sp>
        <p:nvSpPr>
          <p:cNvPr id="84997" name="Espace réservé du numéro de diapositive 1"/>
          <p:cNvSpPr>
            <a:spLocks noGrp="1" noChangeArrowheads="1"/>
          </p:cNvSpPr>
          <p:nvPr>
            <p:ph type="sldNum" sz="quarter" idx="10"/>
          </p:nvPr>
        </p:nvSpPr>
        <p:spPr bwMode="auto">
          <a:xfrm>
            <a:off x="3378200" y="6273800"/>
            <a:ext cx="5184775"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082F5E0B-9CEA-4CDF-A4EF-983C92BBF468}" type="slidenum">
              <a:rPr lang="fr-FR" altLang="fr-FR" sz="1200" smtClean="0">
                <a:solidFill>
                  <a:schemeClr val="tx1"/>
                </a:solidFill>
                <a:cs typeface="Lucida Sans Unicode" panose="020B0602030504020204" pitchFamily="34" charset="0"/>
              </a:rPr>
              <a:pPr>
                <a:spcBef>
                  <a:spcPct val="0"/>
                </a:spcBef>
              </a:pPr>
              <a:t>29</a:t>
            </a:fld>
            <a:endParaRPr lang="fr-FR" altLang="fr-FR" sz="1200">
              <a:solidFill>
                <a:schemeClr val="tx1"/>
              </a:solidFill>
              <a:cs typeface="Lucida Sans Unicode" panose="020B0602030504020204" pitchFamily="34" charset="0"/>
            </a:endParaRPr>
          </a:p>
        </p:txBody>
      </p:sp>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84999"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8500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29</a:t>
            </a:r>
          </a:p>
        </p:txBody>
      </p:sp>
      <p:sp>
        <p:nvSpPr>
          <p:cNvPr id="11" name="Titre 17"/>
          <p:cNvSpPr txBox="1">
            <a:spLocks noChangeArrowheads="1"/>
          </p:cNvSpPr>
          <p:nvPr/>
        </p:nvSpPr>
        <p:spPr bwMode="auto">
          <a:xfrm>
            <a:off x="5816600" y="554038"/>
            <a:ext cx="2600325" cy="1157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Liens entre</a:t>
            </a:r>
          </a:p>
          <a:p>
            <a:pPr eaLnBrk="1" hangingPunct="1">
              <a:defRPr/>
            </a:pPr>
            <a:r>
              <a:rPr altLang="fr-FR" sz="2800" kern="0" dirty="0">
                <a:solidFill>
                  <a:srgbClr val="00B0F0"/>
                </a:solidFill>
                <a:latin typeface="Museo 500" panose="02000000000000000000" pitchFamily="50" charset="0"/>
                <a:cs typeface="Tahoma" panose="020B0604030504040204" pitchFamily="34" charset="0"/>
              </a:rPr>
              <a:t>Émotions et santé</a:t>
            </a:r>
          </a:p>
        </p:txBody>
      </p:sp>
      <p:pic>
        <p:nvPicPr>
          <p:cNvPr id="85003"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2"/>
          <p:cNvSpPr>
            <a:spLocks noChangeArrowheads="1"/>
          </p:cNvSpPr>
          <p:nvPr/>
        </p:nvSpPr>
        <p:spPr bwMode="auto">
          <a:xfrm>
            <a:off x="452438" y="3103563"/>
            <a:ext cx="8378825" cy="2566987"/>
          </a:xfrm>
          <a:prstGeom prst="rect">
            <a:avLst/>
          </a:prstGeom>
          <a:solidFill>
            <a:srgbClr val="00A1DA"/>
          </a:solidFill>
          <a:ln w="12701">
            <a:solidFill>
              <a:schemeClr val="bg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endParaRPr lang="fr-FR" altLang="fr-FR" b="1" dirty="0">
              <a:solidFill>
                <a:srgbClr val="FFFFFF"/>
              </a:solidFill>
              <a:latin typeface="Museo 500" panose="02000000000000000000" pitchFamily="50" charset="0"/>
            </a:endParaRPr>
          </a:p>
          <a:p>
            <a:pPr algn="ctr" eaLnBrk="1" hangingPunct="1">
              <a:spcBef>
                <a:spcPct val="0"/>
              </a:spcBef>
            </a:pPr>
            <a:r>
              <a:rPr lang="fr-FR" altLang="fr-FR" b="1" dirty="0">
                <a:solidFill>
                  <a:srgbClr val="FFFFFF"/>
                </a:solidFill>
                <a:latin typeface="Museo 500" panose="02000000000000000000" pitchFamily="50" charset="0"/>
              </a:rPr>
              <a:t>Pour savoir si le parcours est efficace</a:t>
            </a:r>
          </a:p>
          <a:p>
            <a:pPr algn="ctr" eaLnBrk="1" hangingPunct="1">
              <a:spcBef>
                <a:spcPct val="0"/>
              </a:spcBef>
            </a:pPr>
            <a:endParaRPr lang="fr-FR" altLang="fr-FR" b="1" dirty="0">
              <a:solidFill>
                <a:srgbClr val="FFFFFF"/>
              </a:solidFill>
              <a:latin typeface="Calibri" panose="020F0502020204030204" pitchFamily="34" charset="0"/>
            </a:endParaRPr>
          </a:p>
          <a:p>
            <a:pPr algn="ctr" eaLnBrk="1" hangingPunct="1">
              <a:spcBef>
                <a:spcPct val="0"/>
              </a:spcBef>
            </a:pPr>
            <a:endParaRPr lang="fr-FR" altLang="fr-FR" b="1" dirty="0">
              <a:solidFill>
                <a:srgbClr val="FFFFFF"/>
              </a:solidFill>
              <a:latin typeface="Calibri" panose="020F0502020204030204" pitchFamily="34" charset="0"/>
            </a:endParaRPr>
          </a:p>
          <a:p>
            <a:pPr algn="ctr" eaLnBrk="1" hangingPunct="1">
              <a:spcBef>
                <a:spcPct val="0"/>
              </a:spcBef>
            </a:pPr>
            <a:endParaRPr lang="fr-FR" altLang="fr-FR" b="1" dirty="0">
              <a:solidFill>
                <a:srgbClr val="FFFFFF"/>
              </a:solidFill>
              <a:latin typeface="Calibri" panose="020F0502020204030204" pitchFamily="34" charset="0"/>
            </a:endParaRPr>
          </a:p>
          <a:p>
            <a:pPr algn="ctr" eaLnBrk="1" hangingPunct="1">
              <a:spcBef>
                <a:spcPct val="0"/>
              </a:spcBef>
            </a:pPr>
            <a:endParaRPr lang="fr-FR" altLang="fr-FR" b="1" dirty="0">
              <a:solidFill>
                <a:srgbClr val="FFFFFF"/>
              </a:solidFill>
              <a:latin typeface="Calibri" panose="020F0502020204030204" pitchFamily="34" charset="0"/>
            </a:endParaRPr>
          </a:p>
          <a:p>
            <a:pPr algn="ctr" eaLnBrk="1" hangingPunct="1">
              <a:spcBef>
                <a:spcPct val="0"/>
              </a:spcBef>
            </a:pPr>
            <a:endParaRPr lang="fr-FR" altLang="fr-FR" b="1" dirty="0">
              <a:solidFill>
                <a:srgbClr val="FFFFFF"/>
              </a:solidFill>
              <a:latin typeface="Calibri" panose="020F0502020204030204" pitchFamily="34" charset="0"/>
            </a:endParaRPr>
          </a:p>
          <a:p>
            <a:pPr algn="ctr" eaLnBrk="1" hangingPunct="1">
              <a:spcBef>
                <a:spcPct val="0"/>
              </a:spcBef>
            </a:pPr>
            <a:endParaRPr lang="fr-FR" altLang="fr-FR" b="1" dirty="0">
              <a:solidFill>
                <a:srgbClr val="FFFFFF"/>
              </a:solidFill>
              <a:latin typeface="Calibri" panose="020F0502020204030204" pitchFamily="34" charset="0"/>
            </a:endParaRPr>
          </a:p>
        </p:txBody>
      </p:sp>
      <p:sp>
        <p:nvSpPr>
          <p:cNvPr id="3" name="ZoneTexte 5"/>
          <p:cNvSpPr txBox="1"/>
          <p:nvPr/>
        </p:nvSpPr>
        <p:spPr>
          <a:xfrm>
            <a:off x="188913" y="214313"/>
            <a:ext cx="8415337" cy="492125"/>
          </a:xfrm>
          <a:prstGeom prst="rect">
            <a:avLst/>
          </a:prstGeom>
          <a:no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600" b="1" kern="0">
                <a:solidFill>
                  <a:srgbClr val="FFFFFF"/>
                </a:solidFill>
                <a:latin typeface="Arial" pitchFamily="18"/>
                <a:cs typeface="Tahoma" pitchFamily="2"/>
              </a:rPr>
              <a:t>Destination Bien-être en 5 étapes</a:t>
            </a:r>
          </a:p>
        </p:txBody>
      </p:sp>
      <p:sp>
        <p:nvSpPr>
          <p:cNvPr id="31748" name="Titre 17"/>
          <p:cNvSpPr txBox="1">
            <a:spLocks noGrp="1" noChangeArrowheads="1"/>
          </p:cNvSpPr>
          <p:nvPr>
            <p:ph type="title"/>
          </p:nvPr>
        </p:nvSpPr>
        <p:spPr>
          <a:xfrm>
            <a:off x="5849938" y="530225"/>
            <a:ext cx="2600325" cy="992188"/>
          </a:xfrm>
          <a:solidFill>
            <a:srgbClr val="FFFFFF"/>
          </a:solidFill>
        </p:spPr>
        <p:txBody>
          <a:bodyPr anchorCtr="1"/>
          <a:lstStyle/>
          <a:p>
            <a:pPr eaLnBrk="1" hangingPunct="1">
              <a:defRPr/>
            </a:pPr>
            <a:r>
              <a:rPr altLang="fr-FR" sz="2800" dirty="0">
                <a:solidFill>
                  <a:schemeClr val="tx1">
                    <a:lumMod val="95000"/>
                    <a:lumOff val="5000"/>
                  </a:schemeClr>
                </a:solidFill>
                <a:latin typeface="Museo 500" panose="02000000000000000000" pitchFamily="50" charset="0"/>
                <a:cs typeface="Tahoma" panose="020B0604030504040204" pitchFamily="34" charset="0"/>
              </a:rPr>
              <a:t>Un parcours</a:t>
            </a:r>
            <a:br>
              <a:rPr altLang="fr-FR" sz="2800" dirty="0">
                <a:solidFill>
                  <a:schemeClr val="tx1">
                    <a:lumMod val="95000"/>
                    <a:lumOff val="5000"/>
                  </a:schemeClr>
                </a:solidFill>
                <a:latin typeface="Museo 500" panose="02000000000000000000" pitchFamily="50" charset="0"/>
                <a:cs typeface="Tahoma" panose="020B0604030504040204" pitchFamily="34" charset="0"/>
              </a:rPr>
            </a:br>
            <a:r>
              <a:rPr altLang="fr-FR" sz="2800" dirty="0">
                <a:solidFill>
                  <a:schemeClr val="tx1">
                    <a:lumMod val="95000"/>
                    <a:lumOff val="5000"/>
                  </a:schemeClr>
                </a:solidFill>
                <a:latin typeface="Museo 500" panose="02000000000000000000" pitchFamily="50" charset="0"/>
                <a:cs typeface="Tahoma" panose="020B0604030504040204" pitchFamily="34" charset="0"/>
              </a:rPr>
              <a:t>évalué</a:t>
            </a:r>
          </a:p>
        </p:txBody>
      </p:sp>
      <p:sp>
        <p:nvSpPr>
          <p:cNvPr id="31749" name="Rectangle : coins arrondis 17"/>
          <p:cNvSpPr>
            <a:spLocks/>
          </p:cNvSpPr>
          <p:nvPr/>
        </p:nvSpPr>
        <p:spPr bwMode="auto">
          <a:xfrm>
            <a:off x="2923100" y="3662691"/>
            <a:ext cx="3627438" cy="1829595"/>
          </a:xfrm>
          <a:custGeom>
            <a:avLst/>
            <a:gdLst>
              <a:gd name="T0" fmla="*/ 1902364331 w 2642771"/>
              <a:gd name="T1" fmla="*/ 0 h 1192853"/>
              <a:gd name="T2" fmla="*/ 1902364331 w 2642771"/>
              <a:gd name="T3" fmla="*/ 2147483646 h 1192853"/>
              <a:gd name="T4" fmla="*/ 1902364331 w 2642771"/>
              <a:gd name="T5" fmla="*/ 2147483646 h 1192853"/>
              <a:gd name="T6" fmla="*/ 0 w 2642771"/>
              <a:gd name="T7" fmla="*/ 2147483646 h 1192853"/>
              <a:gd name="T8" fmla="*/ 17694720 60000 65536"/>
              <a:gd name="T9" fmla="*/ 0 60000 65536"/>
              <a:gd name="T10" fmla="*/ 5898240 60000 65536"/>
              <a:gd name="T11" fmla="*/ 11796480 60000 65536"/>
              <a:gd name="T12" fmla="*/ 58231 w 2642771"/>
              <a:gd name="T13" fmla="*/ 58231 h 1192853"/>
              <a:gd name="T14" fmla="*/ 2584541 w 2642771"/>
              <a:gd name="T15" fmla="*/ 1134622 h 1192853"/>
            </a:gdLst>
            <a:ahLst/>
            <a:cxnLst>
              <a:cxn ang="T8">
                <a:pos x="T0" y="T1"/>
              </a:cxn>
              <a:cxn ang="T9">
                <a:pos x="T2" y="T3"/>
              </a:cxn>
              <a:cxn ang="T10">
                <a:pos x="T4" y="T5"/>
              </a:cxn>
              <a:cxn ang="T11">
                <a:pos x="T6" y="T7"/>
              </a:cxn>
            </a:cxnLst>
            <a:rect l="T12" t="T13" r="T14" b="T15"/>
            <a:pathLst>
              <a:path w="2642771" h="1192853">
                <a:moveTo>
                  <a:pt x="198809" y="0"/>
                </a:moveTo>
                <a:lnTo>
                  <a:pt x="198809" y="0"/>
                </a:lnTo>
                <a:cubicBezTo>
                  <a:pt x="89009" y="0"/>
                  <a:pt x="0" y="89009"/>
                  <a:pt x="0" y="198808"/>
                </a:cubicBezTo>
                <a:lnTo>
                  <a:pt x="0" y="994044"/>
                </a:lnTo>
                <a:lnTo>
                  <a:pt x="0" y="994043"/>
                </a:lnTo>
                <a:cubicBezTo>
                  <a:pt x="0" y="1103843"/>
                  <a:pt x="89009" y="1192852"/>
                  <a:pt x="198808" y="1192852"/>
                </a:cubicBezTo>
                <a:lnTo>
                  <a:pt x="2443962" y="1192853"/>
                </a:lnTo>
                <a:lnTo>
                  <a:pt x="2443962" y="1192852"/>
                </a:lnTo>
                <a:cubicBezTo>
                  <a:pt x="2553761" y="1192852"/>
                  <a:pt x="2642771" y="1103843"/>
                  <a:pt x="2642771" y="994044"/>
                </a:cubicBezTo>
                <a:lnTo>
                  <a:pt x="2642771" y="198809"/>
                </a:lnTo>
                <a:cubicBezTo>
                  <a:pt x="2642771" y="89009"/>
                  <a:pt x="2553761" y="0"/>
                  <a:pt x="2443962" y="0"/>
                </a:cubicBezTo>
                <a:lnTo>
                  <a:pt x="198809" y="0"/>
                </a:lnTo>
                <a:close/>
              </a:path>
            </a:pathLst>
          </a:custGeom>
          <a:solidFill>
            <a:schemeClr val="bg1"/>
          </a:solidFill>
          <a:ln w="12701">
            <a:solidFill>
              <a:schemeClr val="accent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2400" b="1" i="1" dirty="0">
                <a:latin typeface="Calibri" panose="020F0502020204030204" pitchFamily="34" charset="0"/>
              </a:rPr>
              <a:t>3 questionnaires</a:t>
            </a:r>
          </a:p>
          <a:p>
            <a:pPr algn="ctr" eaLnBrk="1" hangingPunct="1">
              <a:spcBef>
                <a:spcPct val="0"/>
              </a:spcBef>
            </a:pPr>
            <a:r>
              <a:rPr lang="fr-FR" altLang="fr-FR" sz="2400" dirty="0">
                <a:latin typeface="Calibri" panose="020F0502020204030204" pitchFamily="34" charset="0"/>
              </a:rPr>
              <a:t>T0 : étape 1</a:t>
            </a:r>
          </a:p>
          <a:p>
            <a:pPr algn="ctr" eaLnBrk="1" hangingPunct="1">
              <a:spcBef>
                <a:spcPct val="0"/>
              </a:spcBef>
            </a:pPr>
            <a:r>
              <a:rPr lang="fr-FR" altLang="fr-FR" sz="2400" dirty="0">
                <a:latin typeface="Calibri" panose="020F0502020204030204" pitchFamily="34" charset="0"/>
              </a:rPr>
              <a:t>T1 : étape 4</a:t>
            </a:r>
          </a:p>
          <a:p>
            <a:pPr algn="ctr" eaLnBrk="1" hangingPunct="1">
              <a:spcBef>
                <a:spcPct val="0"/>
              </a:spcBef>
            </a:pPr>
            <a:r>
              <a:rPr lang="fr-FR" altLang="fr-FR" sz="2400" dirty="0">
                <a:latin typeface="Calibri" panose="020F0502020204030204" pitchFamily="34" charset="0"/>
              </a:rPr>
              <a:t>T2 : A distance </a:t>
            </a:r>
            <a:r>
              <a:rPr lang="fr-FR" altLang="fr-FR" sz="1800" i="1" dirty="0"/>
              <a:t>"</a:t>
            </a:r>
            <a:r>
              <a:rPr lang="fr-FR" altLang="fr-FR" sz="1800" i="1" dirty="0">
                <a:latin typeface="Calibri" panose="020F0502020204030204" pitchFamily="34" charset="0"/>
              </a:rPr>
              <a:t>échantillon</a:t>
            </a:r>
            <a:r>
              <a:rPr lang="fr-FR" altLang="fr-FR" sz="1800" i="1" dirty="0"/>
              <a:t>"</a:t>
            </a:r>
            <a:endParaRPr lang="fr-FR" altLang="fr-FR" sz="2400" i="1" dirty="0">
              <a:latin typeface="Calibri" panose="020F0502020204030204" pitchFamily="34" charset="0"/>
            </a:endParaRPr>
          </a:p>
        </p:txBody>
      </p:sp>
      <p:sp>
        <p:nvSpPr>
          <p:cNvPr id="31751" name="Espace réservé du numéro de diapositive 1"/>
          <p:cNvSpPr>
            <a:spLocks noGrp="1" noChangeArrowheads="1"/>
          </p:cNvSpPr>
          <p:nvPr>
            <p:ph type="sldNum" sz="quarter" idx="10"/>
          </p:nvPr>
        </p:nvSpPr>
        <p:spPr bwMode="auto">
          <a:solidFill>
            <a:schemeClr val="bg1"/>
          </a:solidFill>
          <a:ln>
            <a:solidFill>
              <a:schemeClr val="bg1"/>
            </a:solidFill>
            <a:miter lim="800000"/>
            <a:headEnd/>
            <a:tailEnd/>
          </a:ln>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D029CE15-A7C4-44F3-AB3F-25911B7E4714}" type="slidenum">
              <a:rPr lang="fr-FR" altLang="fr-FR" sz="1200" smtClean="0">
                <a:solidFill>
                  <a:schemeClr val="tx1"/>
                </a:solidFill>
                <a:cs typeface="Lucida Sans Unicode" panose="020B0602030504020204" pitchFamily="34" charset="0"/>
              </a:rPr>
              <a:pPr>
                <a:spcBef>
                  <a:spcPct val="0"/>
                </a:spcBef>
              </a:pPr>
              <a:t>3</a:t>
            </a:fld>
            <a:endParaRPr lang="fr-FR" altLang="fr-FR" sz="1200">
              <a:solidFill>
                <a:schemeClr val="tx1"/>
              </a:solidFill>
              <a:cs typeface="Lucida Sans Unicode" panose="020B0602030504020204" pitchFamily="34" charset="0"/>
            </a:endParaRPr>
          </a:p>
        </p:txBody>
      </p:sp>
      <p:sp>
        <p:nvSpPr>
          <p:cNvPr id="4" name="Rectangle 3"/>
          <p:cNvSpPr/>
          <p:nvPr/>
        </p:nvSpPr>
        <p:spPr>
          <a:xfrm>
            <a:off x="188913" y="1936750"/>
            <a:ext cx="8777287" cy="10779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fr-FR" altLang="fr-FR" sz="3200" dirty="0">
                <a:solidFill>
                  <a:schemeClr val="accent5"/>
                </a:solidFill>
                <a:latin typeface="Museo 500" panose="02000000000000000000" pitchFamily="50" charset="0"/>
                <a:cs typeface="Tahoma" panose="020B0604030504040204" pitchFamily="34" charset="0"/>
              </a:rPr>
              <a:t>Ce ne sont pas les participants qui sont évalués mais uniquement le parcours !</a:t>
            </a:r>
          </a:p>
        </p:txBody>
      </p:sp>
      <p:pic>
        <p:nvPicPr>
          <p:cNvPr id="3175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755"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75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Imag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941513"/>
            <a:ext cx="27273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Imag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68263"/>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itre 6"/>
          <p:cNvSpPr txBox="1">
            <a:spLocks noChangeArrowheads="1"/>
          </p:cNvSpPr>
          <p:nvPr/>
        </p:nvSpPr>
        <p:spPr bwMode="auto">
          <a:xfrm>
            <a:off x="2892425" y="3667125"/>
            <a:ext cx="62515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spAutoFit/>
          </a:bodyPr>
          <a:lstStyle>
            <a:lvl1pPr>
              <a:spcBef>
                <a:spcPts val="2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9pPr>
          </a:lstStyle>
          <a:p>
            <a:pPr algn="ctr" eaLnBrk="1" hangingPunct="1">
              <a:lnSpc>
                <a:spcPct val="90000"/>
              </a:lnSpc>
              <a:spcBef>
                <a:spcPct val="0"/>
              </a:spcBef>
            </a:pPr>
            <a:r>
              <a:rPr lang="fr-FR" altLang="fr-FR" sz="3200">
                <a:solidFill>
                  <a:srgbClr val="00A1DA"/>
                </a:solidFill>
                <a:latin typeface="Museo 500" panose="02000000000000000000" pitchFamily="50" charset="0"/>
              </a:rPr>
              <a:t>Point d’étape 1</a:t>
            </a:r>
          </a:p>
        </p:txBody>
      </p:sp>
      <p:sp>
        <p:nvSpPr>
          <p:cNvPr id="87045"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0EF7B699-4A50-43A3-B58E-7819974A5166}" type="slidenum">
              <a:rPr lang="fr-FR" altLang="fr-FR" sz="1200" smtClean="0">
                <a:solidFill>
                  <a:schemeClr val="tx1"/>
                </a:solidFill>
                <a:cs typeface="Lucida Sans Unicode" panose="020B0602030504020204" pitchFamily="34" charset="0"/>
              </a:rPr>
              <a:pPr>
                <a:spcBef>
                  <a:spcPct val="0"/>
                </a:spcBef>
              </a:pPr>
              <a:t>30</a:t>
            </a:fld>
            <a:endParaRPr lang="fr-FR" altLang="fr-FR" sz="1200">
              <a:solidFill>
                <a:schemeClr val="tx1"/>
              </a:solidFill>
              <a:cs typeface="Lucida Sans Unicode" panose="020B0602030504020204" pitchFamily="34" charset="0"/>
            </a:endParaRPr>
          </a:p>
        </p:txBody>
      </p:sp>
      <p:pic>
        <p:nvPicPr>
          <p:cNvPr id="8704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87048"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8705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30</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re 17"/>
          <p:cNvSpPr txBox="1">
            <a:spLocks noChangeArrowheads="1"/>
          </p:cNvSpPr>
          <p:nvPr/>
        </p:nvSpPr>
        <p:spPr bwMode="auto">
          <a:xfrm>
            <a:off x="5907088" y="234950"/>
            <a:ext cx="2924175" cy="1065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Point d'étape 1</a:t>
            </a:r>
          </a:p>
        </p:txBody>
      </p:sp>
      <p:sp>
        <p:nvSpPr>
          <p:cNvPr id="89091" name="Ellipse 9"/>
          <p:cNvSpPr>
            <a:spLocks/>
          </p:cNvSpPr>
          <p:nvPr/>
        </p:nvSpPr>
        <p:spPr bwMode="auto">
          <a:xfrm>
            <a:off x="523875" y="2973388"/>
            <a:ext cx="914400" cy="892175"/>
          </a:xfrm>
          <a:custGeom>
            <a:avLst/>
            <a:gdLst>
              <a:gd name="T0" fmla="*/ 457200 w 914400"/>
              <a:gd name="T1" fmla="*/ 0 h 891448"/>
              <a:gd name="T2" fmla="*/ 914400 w 914400"/>
              <a:gd name="T3" fmla="*/ 470361 h 891448"/>
              <a:gd name="T4" fmla="*/ 457200 w 914400"/>
              <a:gd name="T5" fmla="*/ 940725 h 891448"/>
              <a:gd name="T6" fmla="*/ 0 w 914400"/>
              <a:gd name="T7" fmla="*/ 470361 h 891448"/>
              <a:gd name="T8" fmla="*/ 133911 w 914400"/>
              <a:gd name="T9" fmla="*/ 137768 h 891448"/>
              <a:gd name="T10" fmla="*/ 133911 w 914400"/>
              <a:gd name="T11" fmla="*/ 802960 h 891448"/>
              <a:gd name="T12" fmla="*/ 780489 w 914400"/>
              <a:gd name="T13" fmla="*/ 802960 h 891448"/>
              <a:gd name="T14" fmla="*/ 780489 w 914400"/>
              <a:gd name="T15" fmla="*/ 137768 h 89144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3911 w 914400"/>
              <a:gd name="T25" fmla="*/ 130550 h 891448"/>
              <a:gd name="T26" fmla="*/ 780489 w 914400"/>
              <a:gd name="T27" fmla="*/ 760898 h 891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 h="891448">
                <a:moveTo>
                  <a:pt x="0" y="445724"/>
                </a:moveTo>
                <a:lnTo>
                  <a:pt x="0" y="445723"/>
                </a:lnTo>
                <a:cubicBezTo>
                  <a:pt x="0" y="691890"/>
                  <a:pt x="204695" y="891448"/>
                  <a:pt x="457200" y="891448"/>
                </a:cubicBezTo>
                <a:cubicBezTo>
                  <a:pt x="709704" y="891448"/>
                  <a:pt x="914400" y="691890"/>
                  <a:pt x="914400" y="445724"/>
                </a:cubicBezTo>
                <a:cubicBezTo>
                  <a:pt x="914400" y="199557"/>
                  <a:pt x="709704" y="0"/>
                  <a:pt x="457200" y="0"/>
                </a:cubicBezTo>
                <a:cubicBezTo>
                  <a:pt x="204695" y="-1"/>
                  <a:pt x="0" y="199557"/>
                  <a:pt x="0" y="445723"/>
                </a:cubicBezTo>
                <a:lnTo>
                  <a:pt x="0" y="445724"/>
                </a:lnTo>
                <a:close/>
              </a:path>
            </a:pathLst>
          </a:custGeom>
          <a:solidFill>
            <a:srgbClr val="C55A11"/>
          </a:solidFill>
          <a:ln w="12701">
            <a:solidFill>
              <a:srgbClr val="C55A1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200" b="1">
                <a:solidFill>
                  <a:srgbClr val="FFFFFF"/>
                </a:solidFill>
                <a:latin typeface="Calibri" panose="020F0502020204030204" pitchFamily="34" charset="0"/>
              </a:rPr>
              <a:t>1</a:t>
            </a:r>
          </a:p>
        </p:txBody>
      </p:sp>
      <p:sp>
        <p:nvSpPr>
          <p:cNvPr id="8" name="ZoneTexte 7"/>
          <p:cNvSpPr txBox="1"/>
          <p:nvPr/>
        </p:nvSpPr>
        <p:spPr>
          <a:xfrm>
            <a:off x="1531938" y="2833688"/>
            <a:ext cx="7237412" cy="1724025"/>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fr-FR" sz="2200" kern="0" dirty="0">
                <a:solidFill>
                  <a:srgbClr val="000000"/>
                </a:solidFill>
                <a:latin typeface="Museo 500" panose="02000000000000000000" pitchFamily="50" charset="0"/>
                <a:cs typeface="Arial" pitchFamily="34"/>
              </a:rPr>
              <a:t>La santé est un des piliers de la qualité de vie, aux côtés de la sécurité, des relations affectives et des ressources personnelles.</a:t>
            </a:r>
          </a:p>
          <a:p>
            <a:pPr algn="r" eaLnBrk="1" fontAlgn="auto" hangingPunct="1">
              <a:spcBef>
                <a:spcPts val="0"/>
              </a:spcBef>
              <a:spcAft>
                <a:spcPts val="0"/>
              </a:spcAft>
              <a:defRPr sz="1800" b="0" i="0" u="none" strike="noStrike" kern="0" cap="none" spc="0" baseline="0">
                <a:solidFill>
                  <a:srgbClr val="000000"/>
                </a:solidFill>
                <a:uFillTx/>
              </a:defRPr>
            </a:pPr>
            <a:r>
              <a:rPr lang="fr-FR" sz="2000" b="1" i="1" kern="0" dirty="0">
                <a:solidFill>
                  <a:srgbClr val="C00000"/>
                </a:solidFill>
                <a:latin typeface="Museo 500" panose="02000000000000000000" pitchFamily="50" charset="0"/>
                <a:cs typeface="Arial" pitchFamily="34"/>
              </a:rPr>
              <a:t>Développer ses ressources personnelles,</a:t>
            </a:r>
          </a:p>
          <a:p>
            <a:pPr algn="r" eaLnBrk="1" fontAlgn="auto" hangingPunct="1">
              <a:spcBef>
                <a:spcPts val="0"/>
              </a:spcBef>
              <a:spcAft>
                <a:spcPts val="0"/>
              </a:spcAft>
              <a:defRPr sz="1800" b="0" i="0" u="none" strike="noStrike" kern="0" cap="none" spc="0" baseline="0">
                <a:solidFill>
                  <a:srgbClr val="000000"/>
                </a:solidFill>
                <a:uFillTx/>
              </a:defRPr>
            </a:pPr>
            <a:r>
              <a:rPr lang="fr-FR" sz="2000" b="1" i="1" kern="0" dirty="0">
                <a:solidFill>
                  <a:srgbClr val="C00000"/>
                </a:solidFill>
                <a:latin typeface="Museo 500" panose="02000000000000000000" pitchFamily="50" charset="0"/>
                <a:cs typeface="Arial" pitchFamily="34"/>
              </a:rPr>
              <a:t>c’est améliorer sa santé</a:t>
            </a:r>
          </a:p>
        </p:txBody>
      </p:sp>
      <p:sp>
        <p:nvSpPr>
          <p:cNvPr id="89093" name="Ellipse 10"/>
          <p:cNvSpPr>
            <a:spLocks/>
          </p:cNvSpPr>
          <p:nvPr/>
        </p:nvSpPr>
        <p:spPr bwMode="auto">
          <a:xfrm>
            <a:off x="523875" y="4659313"/>
            <a:ext cx="914400" cy="892175"/>
          </a:xfrm>
          <a:custGeom>
            <a:avLst/>
            <a:gdLst>
              <a:gd name="T0" fmla="*/ 457200 w 914400"/>
              <a:gd name="T1" fmla="*/ 0 h 891448"/>
              <a:gd name="T2" fmla="*/ 914400 w 914400"/>
              <a:gd name="T3" fmla="*/ 470361 h 891448"/>
              <a:gd name="T4" fmla="*/ 457200 w 914400"/>
              <a:gd name="T5" fmla="*/ 940725 h 891448"/>
              <a:gd name="T6" fmla="*/ 0 w 914400"/>
              <a:gd name="T7" fmla="*/ 470361 h 891448"/>
              <a:gd name="T8" fmla="*/ 133911 w 914400"/>
              <a:gd name="T9" fmla="*/ 137768 h 891448"/>
              <a:gd name="T10" fmla="*/ 133911 w 914400"/>
              <a:gd name="T11" fmla="*/ 802960 h 891448"/>
              <a:gd name="T12" fmla="*/ 780489 w 914400"/>
              <a:gd name="T13" fmla="*/ 802960 h 891448"/>
              <a:gd name="T14" fmla="*/ 780489 w 914400"/>
              <a:gd name="T15" fmla="*/ 137768 h 891448"/>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3911 w 914400"/>
              <a:gd name="T25" fmla="*/ 130550 h 891448"/>
              <a:gd name="T26" fmla="*/ 780489 w 914400"/>
              <a:gd name="T27" fmla="*/ 760898 h 891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 h="891448">
                <a:moveTo>
                  <a:pt x="0" y="445724"/>
                </a:moveTo>
                <a:lnTo>
                  <a:pt x="0" y="445723"/>
                </a:lnTo>
                <a:cubicBezTo>
                  <a:pt x="0" y="691890"/>
                  <a:pt x="204695" y="891448"/>
                  <a:pt x="457200" y="891448"/>
                </a:cubicBezTo>
                <a:cubicBezTo>
                  <a:pt x="709704" y="891448"/>
                  <a:pt x="914400" y="691890"/>
                  <a:pt x="914400" y="445724"/>
                </a:cubicBezTo>
                <a:cubicBezTo>
                  <a:pt x="914400" y="199557"/>
                  <a:pt x="709704" y="0"/>
                  <a:pt x="457200" y="0"/>
                </a:cubicBezTo>
                <a:cubicBezTo>
                  <a:pt x="204695" y="-1"/>
                  <a:pt x="0" y="199557"/>
                  <a:pt x="0" y="445723"/>
                </a:cubicBezTo>
                <a:lnTo>
                  <a:pt x="0" y="445724"/>
                </a:lnTo>
                <a:close/>
              </a:path>
            </a:pathLst>
          </a:custGeom>
          <a:solidFill>
            <a:srgbClr val="C55A11"/>
          </a:solidFill>
          <a:ln w="12701">
            <a:solidFill>
              <a:srgbClr val="C55A11"/>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3200" b="1">
                <a:solidFill>
                  <a:srgbClr val="FFFFFF"/>
                </a:solidFill>
                <a:latin typeface="Calibri" panose="020F0502020204030204" pitchFamily="34" charset="0"/>
              </a:rPr>
              <a:t>2</a:t>
            </a:r>
          </a:p>
        </p:txBody>
      </p:sp>
      <p:sp>
        <p:nvSpPr>
          <p:cNvPr id="89094" name="ZoneTexte 7"/>
          <p:cNvSpPr txBox="1">
            <a:spLocks noChangeArrowheads="1"/>
          </p:cNvSpPr>
          <p:nvPr/>
        </p:nvSpPr>
        <p:spPr bwMode="auto">
          <a:xfrm>
            <a:off x="1531938" y="4725988"/>
            <a:ext cx="7169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eaLnBrk="1" hangingPunct="1">
              <a:spcBef>
                <a:spcPct val="0"/>
              </a:spcBef>
            </a:pPr>
            <a:r>
              <a:rPr lang="fr-FR" altLang="fr-FR" sz="2200">
                <a:latin typeface="Museo 500" panose="02000000000000000000" pitchFamily="50" charset="0"/>
                <a:cs typeface="Arial" panose="020B0604020202020204" pitchFamily="34" charset="0"/>
              </a:rPr>
              <a:t>Les émotions peuvent avoir des effets positifs ou négatifs sur notre santé. </a:t>
            </a:r>
          </a:p>
          <a:p>
            <a:pPr algn="r" eaLnBrk="1" hangingPunct="1">
              <a:spcBef>
                <a:spcPct val="0"/>
              </a:spcBef>
            </a:pPr>
            <a:r>
              <a:rPr lang="fr-FR" altLang="fr-FR" sz="2000" b="1" i="1">
                <a:solidFill>
                  <a:srgbClr val="C00000"/>
                </a:solidFill>
                <a:latin typeface="Museo 500" panose="02000000000000000000" pitchFamily="50" charset="0"/>
                <a:cs typeface="Arial" panose="020B0604020202020204" pitchFamily="34" charset="0"/>
              </a:rPr>
              <a:t>On peut apprendre à gérer ses émotions</a:t>
            </a:r>
          </a:p>
        </p:txBody>
      </p:sp>
      <p:sp>
        <p:nvSpPr>
          <p:cNvPr id="11" name="Titre 1"/>
          <p:cNvSpPr txBox="1"/>
          <p:nvPr/>
        </p:nvSpPr>
        <p:spPr>
          <a:xfrm>
            <a:off x="0" y="2046288"/>
            <a:ext cx="9144000" cy="619125"/>
          </a:xfrm>
          <a:prstGeom prst="rect">
            <a:avLst/>
          </a:prstGeom>
          <a:noFill/>
          <a:ln cap="flat">
            <a:noFill/>
          </a:ln>
        </p:spPr>
        <p:txBody>
          <a:bodyPr lIns="90004" tIns="46798" rIns="90004" bIns="46798" anchor="ctr" anchorCtr="1"/>
          <a:lstStyle/>
          <a:p>
            <a:pPr algn="ctr" eaLnBrk="1" fontAlgn="auto" hangingPunct="1">
              <a:lnSpc>
                <a:spcPct val="85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fr-FR" sz="3200" b="1" kern="0" dirty="0">
                <a:solidFill>
                  <a:srgbClr val="00A1DA"/>
                </a:solidFill>
                <a:latin typeface="Museo 500" panose="02000000000000000000" pitchFamily="50" charset="0"/>
                <a:cs typeface="Tahoma" pitchFamily="2"/>
              </a:rPr>
              <a:t>Les « essentiels » de l’étape 1</a:t>
            </a:r>
          </a:p>
        </p:txBody>
      </p:sp>
      <p:sp>
        <p:nvSpPr>
          <p:cNvPr id="89096"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19ACC37D-F7DE-4C37-AEF0-BAE5AD06630A}" type="slidenum">
              <a:rPr lang="fr-FR" altLang="fr-FR" sz="1200" smtClean="0">
                <a:solidFill>
                  <a:schemeClr val="tx1"/>
                </a:solidFill>
                <a:cs typeface="Lucida Sans Unicode" panose="020B0602030504020204" pitchFamily="34" charset="0"/>
              </a:rPr>
              <a:pPr>
                <a:spcBef>
                  <a:spcPct val="0"/>
                </a:spcBef>
              </a:pPr>
              <a:t>31</a:t>
            </a:fld>
            <a:endParaRPr lang="fr-FR" altLang="fr-FR" sz="1200">
              <a:solidFill>
                <a:schemeClr val="tx1"/>
              </a:solidFill>
              <a:cs typeface="Lucida Sans Unicode" panose="020B0602030504020204" pitchFamily="34" charset="0"/>
            </a:endParaRP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89098"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8910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31</a:t>
            </a:r>
          </a:p>
        </p:txBody>
      </p:sp>
      <p:pic>
        <p:nvPicPr>
          <p:cNvPr id="8910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noChangeArrowheads="1"/>
          </p:cNvSpPr>
          <p:nvPr/>
        </p:nvSpPr>
        <p:spPr bwMode="auto">
          <a:xfrm>
            <a:off x="539750" y="88900"/>
            <a:ext cx="8064500" cy="571500"/>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kern="0" dirty="0">
                <a:solidFill>
                  <a:srgbClr val="C00000"/>
                </a:solidFill>
                <a:latin typeface="Museo 500" panose="02000000000000000000" pitchFamily="50" charset="0"/>
                <a:cs typeface="Tahoma" pitchFamily="34" charset="0"/>
              </a:rPr>
              <a:t>Quel temps fait-il dans votre tête?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A1950F9A-AB27-482D-BB22-5C9D9383F43E}" type="slidenum">
              <a:rPr lang="fr-FR" altLang="fr-FR" sz="1200" smtClean="0">
                <a:solidFill>
                  <a:schemeClr val="tx1"/>
                </a:solidFill>
                <a:cs typeface="Lucida Sans Unicode" panose="020B0602030504020204" pitchFamily="34" charset="0"/>
              </a:rPr>
              <a:pPr>
                <a:spcBef>
                  <a:spcPct val="0"/>
                </a:spcBef>
              </a:pPr>
              <a:t>33</a:t>
            </a:fld>
            <a:endParaRPr lang="fr-FR" altLang="fr-FR" sz="1200">
              <a:solidFill>
                <a:schemeClr val="tx1"/>
              </a:solidFill>
              <a:cs typeface="Lucida Sans Unicode" panose="020B0602030504020204" pitchFamily="34" charset="0"/>
            </a:endParaRPr>
          </a:p>
        </p:txBody>
      </p:sp>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93188"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9319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33</a:t>
            </a:r>
          </a:p>
        </p:txBody>
      </p:sp>
      <p:sp>
        <p:nvSpPr>
          <p:cNvPr id="13" name="Titre 17"/>
          <p:cNvSpPr txBox="1">
            <a:spLocks noChangeArrowheads="1"/>
          </p:cNvSpPr>
          <p:nvPr/>
        </p:nvSpPr>
        <p:spPr bwMode="auto">
          <a:xfrm>
            <a:off x="5895975" y="630238"/>
            <a:ext cx="2924175" cy="749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FFC000"/>
                </a:solidFill>
                <a:latin typeface="Museo 500" panose="02000000000000000000" pitchFamily="50" charset="0"/>
                <a:cs typeface="Tahoma" panose="020B0604030504040204" pitchFamily="34" charset="0"/>
              </a:rPr>
              <a:t>Préparation de l’étape 2</a:t>
            </a:r>
          </a:p>
        </p:txBody>
      </p:sp>
      <p:pic>
        <p:nvPicPr>
          <p:cNvPr id="9319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Imag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2009775"/>
            <a:ext cx="26352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4"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1446213"/>
            <a:ext cx="3617912" cy="19510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544888" y="3481388"/>
            <a:ext cx="5184775" cy="2554287"/>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tabLst>
                <a:tab pos="265111" algn="l"/>
                <a:tab pos="1552578" algn="l"/>
                <a:tab pos="2466978" algn="l"/>
                <a:tab pos="3381378" algn="l"/>
                <a:tab pos="4295778" algn="l"/>
                <a:tab pos="5210178" algn="l"/>
                <a:tab pos="6124578" algn="l"/>
                <a:tab pos="7038978" algn="l"/>
                <a:tab pos="7953378" algn="l"/>
                <a:tab pos="8867778" algn="l"/>
                <a:tab pos="9782178" algn="l"/>
              </a:tabLs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cs typeface="Tahoma" pitchFamily="2"/>
              </a:rPr>
              <a:t>Pendant la semaine, repérez une ou deux situations stressantes-négatives dans votre quotidien</a:t>
            </a:r>
          </a:p>
          <a:p>
            <a:pPr marL="285750" indent="-285750" eaLnBrk="1" fontAlgn="auto" hangingPunct="1">
              <a:spcBef>
                <a:spcPts val="0"/>
              </a:spcBef>
              <a:spcAft>
                <a:spcPts val="0"/>
              </a:spcAft>
              <a:buFont typeface="Arial" panose="020B0604020202020204" pitchFamily="34" charset="0"/>
              <a:buChar char="•"/>
              <a:tabLst>
                <a:tab pos="265111" algn="l"/>
                <a:tab pos="1552578" algn="l"/>
                <a:tab pos="2466978" algn="l"/>
                <a:tab pos="3381378" algn="l"/>
                <a:tab pos="4295778" algn="l"/>
                <a:tab pos="5210178" algn="l"/>
                <a:tab pos="6124578" algn="l"/>
                <a:tab pos="7038978" algn="l"/>
                <a:tab pos="7953378" algn="l"/>
                <a:tab pos="8867778" algn="l"/>
                <a:tab pos="9782178" algn="l"/>
              </a:tabLs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cs typeface="Tahoma" pitchFamily="2"/>
              </a:rPr>
              <a:t>Utilisez le tableau des situations stressantes pour les décrire</a:t>
            </a:r>
          </a:p>
          <a:p>
            <a:pPr marL="285750" indent="-285750" eaLnBrk="1" fontAlgn="auto" hangingPunct="1">
              <a:spcBef>
                <a:spcPts val="0"/>
              </a:spcBef>
              <a:spcAft>
                <a:spcPts val="0"/>
              </a:spcAft>
              <a:buFont typeface="Arial" panose="020B0604020202020204" pitchFamily="34" charset="0"/>
              <a:buChar char="•"/>
              <a:tabLst>
                <a:tab pos="265111" algn="l"/>
                <a:tab pos="1552578" algn="l"/>
                <a:tab pos="2466978" algn="l"/>
                <a:tab pos="3381378" algn="l"/>
                <a:tab pos="4295778" algn="l"/>
                <a:tab pos="5210178" algn="l"/>
                <a:tab pos="6124578" algn="l"/>
                <a:tab pos="7038978" algn="l"/>
                <a:tab pos="7953378" algn="l"/>
                <a:tab pos="8867778" algn="l"/>
                <a:tab pos="9782178" algn="l"/>
              </a:tabLst>
              <a:defRPr sz="1800" b="0" i="0" u="none" strike="noStrike" kern="0" cap="none" spc="0" baseline="0">
                <a:solidFill>
                  <a:srgbClr val="000000"/>
                </a:solidFill>
                <a:uFillTx/>
              </a:defRPr>
            </a:pPr>
            <a:r>
              <a:rPr lang="fr-FR" sz="2000" kern="0" dirty="0">
                <a:solidFill>
                  <a:srgbClr val="000000"/>
                </a:solidFill>
                <a:latin typeface="Museo 500" panose="02000000000000000000" pitchFamily="50" charset="0"/>
                <a:cs typeface="Tahoma" pitchFamily="2"/>
              </a:rPr>
              <a:t>Ces situations seront présentées au début de la prochaine étape du parcours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ZoneTexte 1"/>
          <p:cNvSpPr txBox="1">
            <a:spLocks noChangeArrowheads="1"/>
          </p:cNvSpPr>
          <p:nvPr/>
        </p:nvSpPr>
        <p:spPr bwMode="auto">
          <a:xfrm>
            <a:off x="0" y="2941638"/>
            <a:ext cx="9144000" cy="708025"/>
          </a:xfrm>
          <a:prstGeom prst="rect">
            <a:avLst/>
          </a:prstGeom>
          <a:solidFill>
            <a:srgbClr val="FFFFFF"/>
          </a:solidFill>
          <a:ln w="9528">
            <a:solidFill>
              <a:schemeClr val="bg1"/>
            </a:solidFill>
            <a:miter lim="800000"/>
            <a:headEnd/>
            <a:tailEnd/>
          </a:ln>
        </p:spPr>
        <p:txBody>
          <a:bodyPr anchorCtr="1">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4000">
                <a:solidFill>
                  <a:schemeClr val="tx1"/>
                </a:solidFill>
                <a:latin typeface="Museo 500" panose="02000000000000000000" pitchFamily="50" charset="0"/>
              </a:rPr>
              <a:t>MERCI pour votre participation</a:t>
            </a:r>
            <a:endParaRPr lang="fr-FR" altLang="fr-FR" sz="4000" b="1">
              <a:solidFill>
                <a:schemeClr val="tx1"/>
              </a:solidFill>
              <a:latin typeface="Museo 500" panose="02000000000000000000" pitchFamily="50" charset="0"/>
            </a:endParaRPr>
          </a:p>
        </p:txBody>
      </p:sp>
      <p:sp>
        <p:nvSpPr>
          <p:cNvPr id="95235" name="ZoneTexte 11"/>
          <p:cNvSpPr txBox="1">
            <a:spLocks noChangeArrowheads="1"/>
          </p:cNvSpPr>
          <p:nvPr/>
        </p:nvSpPr>
        <p:spPr bwMode="auto">
          <a:xfrm>
            <a:off x="3175" y="3630613"/>
            <a:ext cx="9140825" cy="708025"/>
          </a:xfrm>
          <a:prstGeom prst="rect">
            <a:avLst/>
          </a:prstGeom>
          <a:solidFill>
            <a:srgbClr val="FFFFFF"/>
          </a:solidFill>
          <a:ln w="9528">
            <a:solidFill>
              <a:schemeClr val="bg1"/>
            </a:solidFill>
            <a:miter lim="800000"/>
            <a:headEnd/>
            <a:tailEnd/>
          </a:ln>
        </p:spPr>
        <p:txBody>
          <a:bodyPr anchorCtr="1">
            <a:spAutoFit/>
          </a:bodyPr>
          <a:lstStyle>
            <a:lvl1pPr defTabSz="457200">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sz="4000" b="1">
                <a:solidFill>
                  <a:schemeClr val="tx1"/>
                </a:solidFill>
                <a:latin typeface="Museo 500" panose="02000000000000000000" pitchFamily="50" charset="0"/>
              </a:rPr>
              <a:t>Rendez-vous pour </a:t>
            </a:r>
            <a:r>
              <a:rPr lang="fr-FR" altLang="fr-FR" sz="4000" b="1">
                <a:solidFill>
                  <a:srgbClr val="FFC000"/>
                </a:solidFill>
                <a:latin typeface="Museo 700" panose="02000000000000000000" pitchFamily="50" charset="0"/>
              </a:rPr>
              <a:t>l’étape 2</a:t>
            </a:r>
          </a:p>
        </p:txBody>
      </p:sp>
      <p:sp>
        <p:nvSpPr>
          <p:cNvPr id="95236"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D13FED8F-AF30-48F4-894F-3A4F2CF8AC20}" type="slidenum">
              <a:rPr lang="fr-FR" altLang="fr-FR" sz="1200" smtClean="0">
                <a:solidFill>
                  <a:schemeClr val="tx1"/>
                </a:solidFill>
                <a:cs typeface="Lucida Sans Unicode" panose="020B0602030504020204" pitchFamily="34" charset="0"/>
              </a:rPr>
              <a:pPr>
                <a:spcBef>
                  <a:spcPct val="0"/>
                </a:spcBef>
              </a:pPr>
              <a:t>34</a:t>
            </a:fld>
            <a:endParaRPr lang="fr-FR" altLang="fr-FR" sz="1200">
              <a:solidFill>
                <a:schemeClr val="tx1"/>
              </a:solidFill>
              <a:cs typeface="Lucida Sans Unicode" panose="020B0602030504020204" pitchFamily="34" charset="0"/>
            </a:endParaRPr>
          </a:p>
        </p:txBody>
      </p:sp>
      <p:pic>
        <p:nvPicPr>
          <p:cNvPr id="9523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95239"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9524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34</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5"/>
          <p:cNvSpPr txBox="1"/>
          <p:nvPr/>
        </p:nvSpPr>
        <p:spPr>
          <a:xfrm>
            <a:off x="188913" y="214313"/>
            <a:ext cx="8415337" cy="492125"/>
          </a:xfrm>
          <a:prstGeom prst="rect">
            <a:avLst/>
          </a:prstGeom>
          <a:no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sz="2600" b="1" kern="0">
                <a:solidFill>
                  <a:srgbClr val="FFFFFF"/>
                </a:solidFill>
                <a:latin typeface="Arial" pitchFamily="18"/>
                <a:cs typeface="Tahoma" pitchFamily="2"/>
              </a:rPr>
              <a:t>Destination Bien-être en 5 étapes</a:t>
            </a:r>
          </a:p>
        </p:txBody>
      </p:sp>
      <p:pic>
        <p:nvPicPr>
          <p:cNvPr id="33795"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901825"/>
            <a:ext cx="42862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ABB6BE3E-E867-4CBC-8C86-39C91B5FA9F7}" type="slidenum">
              <a:rPr lang="fr-FR" altLang="fr-FR" sz="1200" smtClean="0">
                <a:solidFill>
                  <a:schemeClr val="tx1"/>
                </a:solidFill>
                <a:cs typeface="Lucida Sans Unicode" panose="020B0602030504020204" pitchFamily="34" charset="0"/>
              </a:rPr>
              <a:pPr>
                <a:spcBef>
                  <a:spcPct val="0"/>
                </a:spcBef>
              </a:pPr>
              <a:t>4</a:t>
            </a:fld>
            <a:endParaRPr lang="fr-FR" altLang="fr-FR" sz="1200">
              <a:solidFill>
                <a:schemeClr val="tx1"/>
              </a:solidFill>
              <a:cs typeface="Lucida Sans Unicode" panose="020B0602030504020204" pitchFamily="34" charset="0"/>
            </a:endParaRPr>
          </a:p>
        </p:txBody>
      </p:sp>
      <p:pic>
        <p:nvPicPr>
          <p:cNvPr id="3379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799"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80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4</a:t>
            </a:r>
          </a:p>
        </p:txBody>
      </p:sp>
      <p:sp>
        <p:nvSpPr>
          <p:cNvPr id="16" name="Titre 17"/>
          <p:cNvSpPr txBox="1">
            <a:spLocks noChangeArrowheads="1"/>
          </p:cNvSpPr>
          <p:nvPr/>
        </p:nvSpPr>
        <p:spPr bwMode="auto">
          <a:xfrm>
            <a:off x="5849938" y="5302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chemeClr val="tx1">
                    <a:lumMod val="95000"/>
                    <a:lumOff val="5000"/>
                  </a:schemeClr>
                </a:solidFill>
                <a:latin typeface="Museo 500" panose="02000000000000000000" pitchFamily="50" charset="0"/>
                <a:cs typeface="Tahoma" panose="020B0604030504040204" pitchFamily="34" charset="0"/>
              </a:rPr>
              <a:t>Un parcours en 5 étapes</a:t>
            </a:r>
          </a:p>
        </p:txBody>
      </p:sp>
      <p:pic>
        <p:nvPicPr>
          <p:cNvPr id="33803" name="Imag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7938" y="1490663"/>
            <a:ext cx="9779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Imag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87938" y="2376488"/>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Imag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87938" y="3314700"/>
            <a:ext cx="96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Imag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94288" y="4284663"/>
            <a:ext cx="965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Imag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3813" y="5238750"/>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Imag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73763" y="1455738"/>
            <a:ext cx="160496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Image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73763" y="2459038"/>
            <a:ext cx="16049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Image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973763" y="3417888"/>
            <a:ext cx="16049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Imag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72175" y="4438650"/>
            <a:ext cx="16049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Image 2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972175" y="5183188"/>
            <a:ext cx="1604963"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Imag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922463"/>
            <a:ext cx="2787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Imag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68263"/>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p:nvPr/>
        </p:nvSpPr>
        <p:spPr>
          <a:xfrm>
            <a:off x="3565525" y="3079750"/>
            <a:ext cx="5202238" cy="2586038"/>
          </a:xfrm>
          <a:prstGeom prst="rect">
            <a:avLst/>
          </a:prstGeom>
          <a:solidFill>
            <a:srgbClr val="FFFFFF"/>
          </a:solidFill>
          <a:ln w="9528" cap="flat">
            <a:solidFill>
              <a:schemeClr val="bg1"/>
            </a:solidFill>
            <a:prstDash val="solid"/>
            <a:miter/>
          </a:ln>
        </p:spPr>
        <p:txBody>
          <a:bodyPr anchorCtr="1">
            <a:spAutoFit/>
          </a:bodyPr>
          <a:lstStyle/>
          <a:p>
            <a:pPr algn="ctr" defTabSz="457200"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00A1DA"/>
                </a:solidFill>
                <a:latin typeface="Museo 500" panose="02000000000000000000" pitchFamily="50" charset="0"/>
                <a:cs typeface="Arial" pitchFamily="34"/>
              </a:rPr>
              <a:t>Objectifs de l’étape 1</a:t>
            </a:r>
          </a:p>
          <a:p>
            <a:pPr defTabSz="457200" eaLnBrk="1" fontAlgn="auto" hangingPunct="1">
              <a:spcBef>
                <a:spcPts val="0"/>
              </a:spcBef>
              <a:spcAft>
                <a:spcPts val="0"/>
              </a:spcAft>
              <a:defRPr sz="1800" b="0" i="0" u="none" strike="noStrike" kern="0" cap="none" spc="0" baseline="0">
                <a:solidFill>
                  <a:srgbClr val="000000"/>
                </a:solidFill>
                <a:uFillTx/>
              </a:defRPr>
            </a:pPr>
            <a:endParaRPr lang="fr-FR" sz="1400" b="1" u="sng" kern="0" dirty="0">
              <a:solidFill>
                <a:srgbClr val="00A1DA"/>
              </a:solidFill>
              <a:latin typeface="Arial" pitchFamily="34"/>
              <a:cs typeface="Arial" pitchFamily="34"/>
            </a:endParaRPr>
          </a:p>
          <a:p>
            <a:pPr algn="ctr" defTabSz="457200" eaLnBrk="1" fontAlgn="auto" hangingPunct="1">
              <a:spcBef>
                <a:spcPts val="0"/>
              </a:spcBef>
              <a:spcAft>
                <a:spcPts val="0"/>
              </a:spcAft>
              <a:buSzPct val="100000"/>
              <a:defRPr sz="1800" b="0" i="0" u="none" strike="noStrike" kern="0" cap="none" spc="0" baseline="0">
                <a:solidFill>
                  <a:srgbClr val="000000"/>
                </a:solidFill>
                <a:uFillTx/>
              </a:defRPr>
            </a:pPr>
            <a:r>
              <a:rPr lang="fr-FR" sz="2000" kern="0" dirty="0">
                <a:solidFill>
                  <a:srgbClr val="00A1DA"/>
                </a:solidFill>
                <a:latin typeface="Museo 500" panose="02000000000000000000" pitchFamily="50" charset="0"/>
                <a:cs typeface="Arial" pitchFamily="34"/>
              </a:rPr>
              <a:t>Comprendre les liens entre </a:t>
            </a:r>
          </a:p>
          <a:p>
            <a:pPr algn="ctr" defTabSz="457200" eaLnBrk="1" fontAlgn="auto" hangingPunct="1">
              <a:spcBef>
                <a:spcPts val="0"/>
              </a:spcBef>
              <a:spcAft>
                <a:spcPts val="0"/>
              </a:spcAft>
              <a:defRPr sz="1800" b="0" i="0" u="none" strike="noStrike" kern="0" cap="none" spc="0" baseline="0">
                <a:solidFill>
                  <a:srgbClr val="000000"/>
                </a:solidFill>
                <a:uFillTx/>
              </a:defRPr>
            </a:pPr>
            <a:r>
              <a:rPr lang="fr-FR" sz="2000" kern="0" dirty="0">
                <a:solidFill>
                  <a:srgbClr val="00A1DA"/>
                </a:solidFill>
                <a:latin typeface="Museo 500" panose="02000000000000000000" pitchFamily="50" charset="0"/>
                <a:cs typeface="Arial" pitchFamily="34"/>
              </a:rPr>
              <a:t>qualité de vie, bien-être, émotions</a:t>
            </a:r>
            <a:br>
              <a:rPr lang="fr-FR" sz="2000" kern="0" dirty="0">
                <a:solidFill>
                  <a:srgbClr val="00A1DA"/>
                </a:solidFill>
                <a:latin typeface="Museo 500" panose="02000000000000000000" pitchFamily="50" charset="0"/>
                <a:cs typeface="Arial" pitchFamily="34"/>
              </a:rPr>
            </a:br>
            <a:r>
              <a:rPr lang="fr-FR" sz="2000" kern="0" dirty="0">
                <a:solidFill>
                  <a:srgbClr val="00A1DA"/>
                </a:solidFill>
                <a:latin typeface="Museo 500" panose="02000000000000000000" pitchFamily="50" charset="0"/>
                <a:cs typeface="Arial" pitchFamily="34"/>
              </a:rPr>
              <a:t>et santé</a:t>
            </a:r>
          </a:p>
          <a:p>
            <a:pPr algn="ctr" defTabSz="457200" eaLnBrk="1" fontAlgn="auto" hangingPunct="1">
              <a:spcBef>
                <a:spcPts val="0"/>
              </a:spcBef>
              <a:spcAft>
                <a:spcPts val="0"/>
              </a:spcAft>
              <a:defRPr sz="1800" b="0" i="0" u="none" strike="noStrike" kern="0" cap="none" spc="0" baseline="0">
                <a:solidFill>
                  <a:srgbClr val="000000"/>
                </a:solidFill>
                <a:uFillTx/>
              </a:defRPr>
            </a:pPr>
            <a:endParaRPr lang="fr-FR" sz="2000" kern="0" dirty="0">
              <a:solidFill>
                <a:srgbClr val="00A1DA"/>
              </a:solidFill>
              <a:latin typeface="Museo 500" panose="02000000000000000000" pitchFamily="50" charset="0"/>
              <a:cs typeface="Arial" pitchFamily="34"/>
            </a:endParaRPr>
          </a:p>
          <a:p>
            <a:pPr algn="ctr" defTabSz="457200" eaLnBrk="1" fontAlgn="auto" hangingPunct="1">
              <a:spcBef>
                <a:spcPts val="0"/>
              </a:spcBef>
              <a:spcAft>
                <a:spcPts val="0"/>
              </a:spcAft>
              <a:buSzPct val="100000"/>
              <a:defRPr sz="1800" b="0" i="0" u="none" strike="noStrike" kern="0" cap="none" spc="0" baseline="0">
                <a:solidFill>
                  <a:srgbClr val="000000"/>
                </a:solidFill>
                <a:uFillTx/>
              </a:defRPr>
            </a:pPr>
            <a:r>
              <a:rPr lang="fr-FR" sz="2000" kern="0" dirty="0">
                <a:solidFill>
                  <a:srgbClr val="00A1DA"/>
                </a:solidFill>
                <a:latin typeface="Museo 500" panose="02000000000000000000" pitchFamily="50" charset="0"/>
                <a:cs typeface="Arial" pitchFamily="34"/>
              </a:rPr>
              <a:t>Prendre conscience de l’importance des ressources personnelles</a:t>
            </a:r>
          </a:p>
        </p:txBody>
      </p:sp>
      <p:sp>
        <p:nvSpPr>
          <p:cNvPr id="35845" name="Espace réservé du numéro de diapositive 1"/>
          <p:cNvSpPr txBox="1">
            <a:spLocks noChangeArrowheads="1"/>
          </p:cNvSpPr>
          <p:nvPr/>
        </p:nvSpPr>
        <p:spPr bwMode="auto">
          <a:xfrm>
            <a:off x="3419475" y="6267450"/>
            <a:ext cx="51847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r">
              <a:spcBef>
                <a:spcPct val="0"/>
              </a:spcBef>
            </a:pPr>
            <a:r>
              <a:rPr lang="fr-FR" altLang="fr-FR" sz="1200">
                <a:solidFill>
                  <a:schemeClr val="tx1"/>
                </a:solidFill>
                <a:cs typeface="Arial" panose="020B0604020202020204" pitchFamily="34" charset="0"/>
              </a:rPr>
              <a:t> –     </a:t>
            </a:r>
            <a:fld id="{8694EFA9-FFF9-4872-8473-C8B83A331DEF}" type="slidenum">
              <a:rPr lang="fr-FR" altLang="fr-FR" sz="1200">
                <a:solidFill>
                  <a:schemeClr val="tx1"/>
                </a:solidFill>
                <a:cs typeface="Arial" panose="020B0604020202020204" pitchFamily="34" charset="0"/>
              </a:rPr>
              <a:pPr algn="r">
                <a:spcBef>
                  <a:spcPct val="0"/>
                </a:spcBef>
              </a:pPr>
              <a:t>5</a:t>
            </a:fld>
            <a:endParaRPr lang="fr-FR" altLang="fr-FR" sz="1200">
              <a:solidFill>
                <a:schemeClr val="tx1"/>
              </a:solidFill>
              <a:cs typeface="Arial" panose="020B0604020202020204" pitchFamily="34" charset="0"/>
            </a:endParaRPr>
          </a:p>
        </p:txBody>
      </p:sp>
      <p:pic>
        <p:nvPicPr>
          <p:cNvPr id="3584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848"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85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5</a:t>
            </a:r>
          </a:p>
        </p:txBody>
      </p:sp>
      <p:pic>
        <p:nvPicPr>
          <p:cNvPr id="35851"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78488" y="2051050"/>
            <a:ext cx="9779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68263"/>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re 6"/>
          <p:cNvSpPr txBox="1">
            <a:spLocks noChangeArrowheads="1"/>
          </p:cNvSpPr>
          <p:nvPr/>
        </p:nvSpPr>
        <p:spPr bwMode="auto">
          <a:xfrm>
            <a:off x="3057525" y="3779838"/>
            <a:ext cx="62515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1">
            <a:spAutoFit/>
          </a:bodyPr>
          <a:lstStyle>
            <a:lvl1pPr>
              <a:spcBef>
                <a:spcPts val="24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Tahoma" panose="020B0604030504040204" pitchFamily="34" charset="0"/>
              </a:defRPr>
            </a:lvl9pPr>
          </a:lstStyle>
          <a:p>
            <a:pPr algn="ctr" eaLnBrk="1" hangingPunct="1">
              <a:lnSpc>
                <a:spcPct val="90000"/>
              </a:lnSpc>
              <a:spcBef>
                <a:spcPct val="0"/>
              </a:spcBef>
            </a:pPr>
            <a:r>
              <a:rPr lang="fr-FR" altLang="fr-FR" sz="3500">
                <a:solidFill>
                  <a:srgbClr val="00A1DA"/>
                </a:solidFill>
                <a:latin typeface="Museo 500" panose="02000000000000000000" pitchFamily="50" charset="0"/>
              </a:rPr>
              <a:t>Les piliers </a:t>
            </a:r>
          </a:p>
          <a:p>
            <a:pPr algn="ctr" eaLnBrk="1" hangingPunct="1">
              <a:lnSpc>
                <a:spcPct val="90000"/>
              </a:lnSpc>
              <a:spcBef>
                <a:spcPct val="0"/>
              </a:spcBef>
            </a:pPr>
            <a:r>
              <a:rPr lang="fr-FR" altLang="fr-FR" sz="3500">
                <a:solidFill>
                  <a:srgbClr val="00A1DA"/>
                </a:solidFill>
                <a:latin typeface="Museo 500" panose="02000000000000000000" pitchFamily="50" charset="0"/>
              </a:rPr>
              <a:t>de la qualité de vie</a:t>
            </a:r>
          </a:p>
        </p:txBody>
      </p:sp>
      <p:sp>
        <p:nvSpPr>
          <p:cNvPr id="37892" name="Espace réservé du numéro de diapositive 1"/>
          <p:cNvSpPr txBox="1">
            <a:spLocks noChangeArrowheads="1"/>
          </p:cNvSpPr>
          <p:nvPr/>
        </p:nvSpPr>
        <p:spPr bwMode="auto">
          <a:xfrm>
            <a:off x="3419475" y="6267450"/>
            <a:ext cx="51847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r">
              <a:spcBef>
                <a:spcPct val="0"/>
              </a:spcBef>
            </a:pPr>
            <a:r>
              <a:rPr lang="fr-FR" altLang="fr-FR" sz="1200">
                <a:solidFill>
                  <a:schemeClr val="tx1"/>
                </a:solidFill>
                <a:cs typeface="Arial" panose="020B0604020202020204" pitchFamily="34" charset="0"/>
              </a:rPr>
              <a:t> –     </a:t>
            </a:r>
            <a:fld id="{29264FDA-3F5B-40CE-9C9D-D21143B11F00}" type="slidenum">
              <a:rPr lang="fr-FR" altLang="fr-FR" sz="1200">
                <a:solidFill>
                  <a:schemeClr val="tx1"/>
                </a:solidFill>
                <a:cs typeface="Arial" panose="020B0604020202020204" pitchFamily="34" charset="0"/>
              </a:rPr>
              <a:pPr algn="r">
                <a:spcBef>
                  <a:spcPct val="0"/>
                </a:spcBef>
              </a:pPr>
              <a:t>6</a:t>
            </a:fld>
            <a:endParaRPr lang="fr-FR" altLang="fr-FR" sz="1200">
              <a:solidFill>
                <a:schemeClr val="tx1"/>
              </a:solidFill>
              <a:cs typeface="Arial" panose="020B0604020202020204" pitchFamily="34" charset="0"/>
            </a:endParaRPr>
          </a:p>
        </p:txBody>
      </p:sp>
      <p:pic>
        <p:nvPicPr>
          <p:cNvPr id="3789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7895"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789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6</a:t>
            </a:r>
          </a:p>
        </p:txBody>
      </p:sp>
      <p:pic>
        <p:nvPicPr>
          <p:cNvPr id="37898" name="Imag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1922463"/>
            <a:ext cx="2787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78488" y="2690813"/>
            <a:ext cx="9779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Espace réservé du texte 2"/>
          <p:cNvSpPr txBox="1">
            <a:spLocks noGrp="1" noChangeArrowheads="1"/>
          </p:cNvSpPr>
          <p:nvPr>
            <p:ph type="body" idx="4294967295"/>
          </p:nvPr>
        </p:nvSpPr>
        <p:spPr>
          <a:xfrm>
            <a:off x="731838" y="2162175"/>
            <a:ext cx="7673975" cy="2308225"/>
          </a:xfrm>
        </p:spPr>
        <p:txBody>
          <a:bodyPr>
            <a:spAutoFit/>
          </a:bodyPr>
          <a:lstStyle/>
          <a:p>
            <a:pPr marL="0" indent="0" algn="ctr" eaLnBrk="1" hangingPunct="1"/>
            <a:r>
              <a:rPr altLang="fr-FR" b="1">
                <a:solidFill>
                  <a:srgbClr val="00B0F0"/>
                </a:solidFill>
                <a:latin typeface="Museo 500" panose="02000000000000000000" pitchFamily="50" charset="0"/>
                <a:cs typeface="Tahoma" panose="020B0604030504040204" pitchFamily="34" charset="0"/>
              </a:rPr>
              <a:t>Qualité de vie </a:t>
            </a:r>
            <a:r>
              <a:rPr altLang="fr-FR">
                <a:latin typeface="Museo 500" panose="02000000000000000000" pitchFamily="50" charset="0"/>
                <a:cs typeface="Tahoma" panose="020B0604030504040204" pitchFamily="34" charset="0"/>
              </a:rPr>
              <a:t>: jugement porté sur son</a:t>
            </a:r>
            <a:br>
              <a:rPr altLang="fr-FR">
                <a:latin typeface="Museo 500" panose="02000000000000000000" pitchFamily="50" charset="0"/>
                <a:cs typeface="Tahoma" panose="020B0604030504040204" pitchFamily="34" charset="0"/>
              </a:rPr>
            </a:br>
            <a:r>
              <a:rPr altLang="fr-FR">
                <a:latin typeface="Museo 500" panose="02000000000000000000" pitchFamily="50" charset="0"/>
                <a:cs typeface="Tahoma" panose="020B0604030504040204" pitchFamily="34" charset="0"/>
              </a:rPr>
              <a:t>bien-être, en prenant en compte les facteurs psychologiques, physiques, sociaux et matériels.</a:t>
            </a:r>
          </a:p>
          <a:p>
            <a:pPr marL="0" indent="0" algn="ctr" eaLnBrk="1" hangingPunct="1"/>
            <a:r>
              <a:rPr altLang="fr-FR">
                <a:latin typeface="Museo 500" panose="02000000000000000000" pitchFamily="50" charset="0"/>
                <a:cs typeface="Tahoma" panose="020B0604030504040204" pitchFamily="34" charset="0"/>
              </a:rPr>
              <a:t>Les facteurs importants pour la qualité de vie varient selon les personnes. </a:t>
            </a:r>
          </a:p>
        </p:txBody>
      </p:sp>
      <p:sp>
        <p:nvSpPr>
          <p:cNvPr id="4" name="ZoneTexte 4"/>
          <p:cNvSpPr txBox="1"/>
          <p:nvPr/>
        </p:nvSpPr>
        <p:spPr>
          <a:xfrm>
            <a:off x="2617788" y="5030788"/>
            <a:ext cx="6081712" cy="461962"/>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fr-FR" sz="2400" i="1" kern="0" dirty="0">
                <a:solidFill>
                  <a:srgbClr val="00B0F0"/>
                </a:solidFill>
                <a:latin typeface="Museo 500" panose="02000000000000000000" pitchFamily="50" charset="0"/>
              </a:rPr>
              <a:t>Qu’est-ce qui est important pour vous ?</a:t>
            </a:r>
            <a:endParaRPr lang="fr-FR" sz="2400" kern="0" dirty="0">
              <a:solidFill>
                <a:srgbClr val="00B0F0"/>
              </a:solidFill>
              <a:latin typeface="Museo 500" panose="02000000000000000000" pitchFamily="50" charset="0"/>
            </a:endParaRPr>
          </a:p>
        </p:txBody>
      </p:sp>
      <p:pic>
        <p:nvPicPr>
          <p:cNvPr id="39940" name="Imag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4640263"/>
            <a:ext cx="18637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450FAC09-95D3-41D4-8FB8-B6A1E3B96E62}" type="slidenum">
              <a:rPr lang="fr-FR" altLang="fr-FR" sz="1200" smtClean="0">
                <a:solidFill>
                  <a:schemeClr val="tx1"/>
                </a:solidFill>
                <a:cs typeface="Lucida Sans Unicode" panose="020B0602030504020204" pitchFamily="34" charset="0"/>
              </a:rPr>
              <a:pPr>
                <a:spcBef>
                  <a:spcPct val="0"/>
                </a:spcBef>
              </a:pPr>
              <a:t>7</a:t>
            </a:fld>
            <a:endParaRPr lang="fr-FR" altLang="fr-FR" sz="1200">
              <a:solidFill>
                <a:schemeClr val="tx1"/>
              </a:solidFill>
              <a:cs typeface="Lucida Sans Unicode" panose="020B0602030504020204" pitchFamily="34" charset="0"/>
            </a:endParaRPr>
          </a:p>
        </p:txBody>
      </p:sp>
      <p:pic>
        <p:nvPicPr>
          <p:cNvPr id="3994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9944"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994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7</a:t>
            </a:r>
          </a:p>
        </p:txBody>
      </p:sp>
      <p:sp>
        <p:nvSpPr>
          <p:cNvPr id="12" name="Titre 17"/>
          <p:cNvSpPr txBox="1">
            <a:spLocks noChangeArrowheads="1"/>
          </p:cNvSpPr>
          <p:nvPr/>
        </p:nvSpPr>
        <p:spPr bwMode="auto">
          <a:xfrm>
            <a:off x="5849938" y="530225"/>
            <a:ext cx="2600325"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La qualité de la vie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Espace réservé du texte 2"/>
          <p:cNvSpPr txBox="1">
            <a:spLocks noGrp="1" noChangeArrowheads="1"/>
          </p:cNvSpPr>
          <p:nvPr>
            <p:ph type="body" idx="4294967295"/>
          </p:nvPr>
        </p:nvSpPr>
        <p:spPr>
          <a:xfrm>
            <a:off x="5003800" y="3371850"/>
            <a:ext cx="3827463" cy="1476375"/>
          </a:xfrm>
        </p:spPr>
        <p:txBody>
          <a:bodyPr>
            <a:spAutoFit/>
          </a:bodyPr>
          <a:lstStyle/>
          <a:p>
            <a:pPr marL="514350" indent="-514350" eaLnBrk="1" hangingPunct="1">
              <a:buFontTx/>
              <a:buAutoNum type="arabicPeriod"/>
            </a:pPr>
            <a:r>
              <a:rPr altLang="fr-FR" sz="2400" i="1">
                <a:latin typeface="Museo 500" panose="02000000000000000000" pitchFamily="50" charset="0"/>
                <a:cs typeface="Tahoma" panose="020B0604030504040204" pitchFamily="34" charset="0"/>
              </a:rPr>
              <a:t>A côté de chaque couleur, notez un élément essentiel pour votre qualité de vie.</a:t>
            </a:r>
          </a:p>
        </p:txBody>
      </p:sp>
      <p:sp>
        <p:nvSpPr>
          <p:cNvPr id="4" name="ZoneTexte 4"/>
          <p:cNvSpPr txBox="1"/>
          <p:nvPr/>
        </p:nvSpPr>
        <p:spPr>
          <a:xfrm>
            <a:off x="334963" y="5380038"/>
            <a:ext cx="8496300" cy="368300"/>
          </a:xfrm>
          <a:prstGeom prst="rect">
            <a:avLst/>
          </a:prstGeom>
          <a:noFill/>
          <a:ln cap="flat">
            <a:noFill/>
          </a:ln>
        </p:spPr>
        <p:txBody>
          <a:bodyPr>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i="1" kern="0" dirty="0">
                <a:solidFill>
                  <a:srgbClr val="00B0F0"/>
                </a:solidFill>
                <a:latin typeface="Museo 500" panose="02000000000000000000" pitchFamily="50" charset="0"/>
                <a:cs typeface="Arial" pitchFamily="34"/>
              </a:rPr>
              <a:t>Pensez bien à ce qui est important </a:t>
            </a:r>
            <a:r>
              <a:rPr lang="fr-FR" b="1" i="1" kern="0" dirty="0">
                <a:solidFill>
                  <a:srgbClr val="00B0F0"/>
                </a:solidFill>
                <a:latin typeface="Museo 500" panose="02000000000000000000" pitchFamily="50" charset="0"/>
                <a:cs typeface="Arial" pitchFamily="34"/>
              </a:rPr>
              <a:t>pour vous</a:t>
            </a:r>
            <a:r>
              <a:rPr lang="fr-FR" i="1" kern="0" dirty="0">
                <a:solidFill>
                  <a:srgbClr val="00B0F0"/>
                </a:solidFill>
                <a:latin typeface="Museo 500" panose="02000000000000000000" pitchFamily="50" charset="0"/>
                <a:cs typeface="Arial" pitchFamily="34"/>
              </a:rPr>
              <a:t>, et écrivez-le avec vos mots</a:t>
            </a:r>
            <a:endParaRPr lang="fr-FR" kern="0" dirty="0">
              <a:solidFill>
                <a:srgbClr val="00B0F0"/>
              </a:solidFill>
              <a:latin typeface="Museo 500" panose="02000000000000000000" pitchFamily="50" charset="0"/>
              <a:cs typeface="Arial" pitchFamily="34"/>
            </a:endParaRPr>
          </a:p>
        </p:txBody>
      </p:sp>
      <p:pic>
        <p:nvPicPr>
          <p:cNvPr id="41988"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2547938"/>
            <a:ext cx="306387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6"/>
          <p:cNvSpPr>
            <a:spLocks noChangeArrowheads="1"/>
          </p:cNvSpPr>
          <p:nvPr/>
        </p:nvSpPr>
        <p:spPr bwMode="auto">
          <a:xfrm>
            <a:off x="6089650" y="2693988"/>
            <a:ext cx="1425575"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41990" name="Espace réservé du numéro de diapositive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spcBef>
                <a:spcPct val="0"/>
              </a:spcBef>
            </a:pPr>
            <a:r>
              <a:rPr lang="fr-FR" altLang="fr-FR" sz="1200">
                <a:solidFill>
                  <a:schemeClr val="tx1"/>
                </a:solidFill>
                <a:cs typeface="Lucida Sans Unicode" panose="020B0602030504020204" pitchFamily="34" charset="0"/>
              </a:rPr>
              <a:t> –     </a:t>
            </a:r>
            <a:fld id="{FEA441B6-29ED-4F31-B621-7683599BA779}" type="slidenum">
              <a:rPr lang="fr-FR" altLang="fr-FR" sz="1200" smtClean="0">
                <a:solidFill>
                  <a:schemeClr val="tx1"/>
                </a:solidFill>
                <a:cs typeface="Lucida Sans Unicode" panose="020B0602030504020204" pitchFamily="34" charset="0"/>
              </a:rPr>
              <a:pPr>
                <a:spcBef>
                  <a:spcPct val="0"/>
                </a:spcBef>
              </a:pPr>
              <a:t>8</a:t>
            </a:fld>
            <a:endParaRPr lang="fr-FR" altLang="fr-FR" sz="1200">
              <a:solidFill>
                <a:schemeClr val="tx1"/>
              </a:solidFill>
              <a:cs typeface="Lucida Sans Unicode" panose="020B0602030504020204" pitchFamily="34" charset="0"/>
            </a:endParaRPr>
          </a:p>
        </p:txBody>
      </p:sp>
      <p:sp>
        <p:nvSpPr>
          <p:cNvPr id="2" name="Flèche : bas 1"/>
          <p:cNvSpPr/>
          <p:nvPr/>
        </p:nvSpPr>
        <p:spPr>
          <a:xfrm rot="5400000">
            <a:off x="5387976" y="2605087"/>
            <a:ext cx="398462"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41993"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4199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8</a:t>
            </a:r>
          </a:p>
        </p:txBody>
      </p:sp>
      <p:sp>
        <p:nvSpPr>
          <p:cNvPr id="14"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pic>
        <p:nvPicPr>
          <p:cNvPr id="4199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Espace réservé du texte 2"/>
          <p:cNvSpPr txBox="1">
            <a:spLocks noGrp="1" noChangeArrowheads="1"/>
          </p:cNvSpPr>
          <p:nvPr>
            <p:ph type="body" idx="4294967295"/>
          </p:nvPr>
        </p:nvSpPr>
        <p:spPr>
          <a:xfrm>
            <a:off x="3813175" y="3160713"/>
            <a:ext cx="4922838" cy="2155825"/>
          </a:xfrm>
        </p:spPr>
        <p:txBody>
          <a:bodyPr>
            <a:spAutoFit/>
          </a:bodyPr>
          <a:lstStyle/>
          <a:p>
            <a:pPr marL="352425" indent="-352425" eaLnBrk="1" hangingPunct="1">
              <a:defRPr/>
            </a:pPr>
            <a:r>
              <a:rPr altLang="fr-FR" sz="2400" dirty="0">
                <a:latin typeface="Museo 500" panose="02000000000000000000" pitchFamily="50" charset="0"/>
                <a:cs typeface="Tahoma" panose="020B0604030504040204" pitchFamily="34" charset="0"/>
              </a:rPr>
              <a:t>2. Prenez le baromètre.</a:t>
            </a:r>
          </a:p>
          <a:p>
            <a:pPr marL="352425" indent="3175" eaLnBrk="1" hangingPunct="1">
              <a:defRPr/>
            </a:pPr>
            <a:r>
              <a:rPr altLang="fr-FR" sz="2400" dirty="0">
                <a:latin typeface="Museo 500" panose="02000000000000000000" pitchFamily="50" charset="0"/>
                <a:cs typeface="Tahoma" panose="020B0604030504040204" pitchFamily="34" charset="0"/>
              </a:rPr>
              <a:t>Faites coulisser les disques de façon à indiquer l’importance que vous accordez à chacun des éléments choisis.</a:t>
            </a:r>
          </a:p>
        </p:txBody>
      </p:sp>
      <p:pic>
        <p:nvPicPr>
          <p:cNvPr id="44035" name="Im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254250"/>
            <a:ext cx="26289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6"/>
          <p:cNvSpPr>
            <a:spLocks noChangeArrowheads="1"/>
          </p:cNvSpPr>
          <p:nvPr/>
        </p:nvSpPr>
        <p:spPr bwMode="auto">
          <a:xfrm rot="-2624566">
            <a:off x="25400" y="501650"/>
            <a:ext cx="1425575" cy="401638"/>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pic>
        <p:nvPicPr>
          <p:cNvPr id="4403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44039"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4404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a:spcBef>
                <a:spcPct val="0"/>
              </a:spcBef>
            </a:pPr>
            <a:r>
              <a:rPr lang="en-US" altLang="fr-FR" sz="1200">
                <a:solidFill>
                  <a:srgbClr val="898989"/>
                </a:solidFill>
                <a:latin typeface="Calibri" panose="020F0502020204030204" pitchFamily="34" charset="0"/>
              </a:rPr>
              <a:t>9</a:t>
            </a:r>
          </a:p>
        </p:txBody>
      </p:sp>
      <p:sp>
        <p:nvSpPr>
          <p:cNvPr id="11" name="Titre 17"/>
          <p:cNvSpPr txBox="1">
            <a:spLocks noChangeArrowheads="1"/>
          </p:cNvSpPr>
          <p:nvPr/>
        </p:nvSpPr>
        <p:spPr bwMode="auto">
          <a:xfrm>
            <a:off x="5916613" y="695325"/>
            <a:ext cx="2598737" cy="992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00B0F0"/>
                </a:solidFill>
                <a:latin typeface="Museo 500" panose="02000000000000000000" pitchFamily="50" charset="0"/>
                <a:cs typeface="Tahoma" panose="020B0604030504040204" pitchFamily="34" charset="0"/>
              </a:rPr>
              <a:t>Les piliers de votre qualité de vie</a:t>
            </a:r>
          </a:p>
        </p:txBody>
      </p:sp>
      <p:sp>
        <p:nvSpPr>
          <p:cNvPr id="44043" name="Rectangle 6"/>
          <p:cNvSpPr>
            <a:spLocks noChangeArrowheads="1"/>
          </p:cNvSpPr>
          <p:nvPr/>
        </p:nvSpPr>
        <p:spPr bwMode="auto">
          <a:xfrm>
            <a:off x="4657725" y="2513013"/>
            <a:ext cx="1425575" cy="401637"/>
          </a:xfrm>
          <a:prstGeom prst="rect">
            <a:avLst/>
          </a:prstGeom>
          <a:solidFill>
            <a:srgbClr val="00B050"/>
          </a:solidFill>
          <a:ln w="12701">
            <a:solidFill>
              <a:srgbClr val="548235"/>
            </a:solidFill>
            <a:miter lim="800000"/>
            <a:headEnd/>
            <a:tailEnd/>
          </a:ln>
        </p:spPr>
        <p:txBody>
          <a:bodyPr anchor="ctr" anchorCtr="1"/>
          <a:lstStyle>
            <a:lvl1pPr>
              <a:spcBef>
                <a:spcPts val="2438"/>
              </a:spcBef>
              <a:tabLst>
                <a:tab pos="638175" algn="l"/>
                <a:tab pos="1552575" algn="l"/>
                <a:tab pos="2466975" algn="l"/>
                <a:tab pos="3381375" algn="l"/>
                <a:tab pos="4295775" algn="l"/>
                <a:tab pos="5210175" algn="l"/>
                <a:tab pos="6124575" algn="l"/>
                <a:tab pos="7038975" algn="l"/>
                <a:tab pos="7953375" algn="l"/>
                <a:tab pos="8867775" algn="l"/>
                <a:tab pos="9782175" algn="l"/>
              </a:tabLst>
              <a:defRPr sz="2600">
                <a:solidFill>
                  <a:srgbClr val="000000"/>
                </a:solidFill>
                <a:latin typeface="Arial" panose="020B0604020202020204" pitchFamily="34" charset="0"/>
                <a:cs typeface="Tahoma" panose="020B060403050404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cs typeface="Tahoma" panose="020B060403050404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cs typeface="Tahoma" panose="020B060403050404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cs typeface="Tahoma" panose="020B0604030504040204" pitchFamily="34" charset="0"/>
              </a:defRPr>
            </a:lvl9pPr>
          </a:lstStyle>
          <a:p>
            <a:pPr algn="ctr" eaLnBrk="1" hangingPunct="1">
              <a:spcBef>
                <a:spcPct val="0"/>
              </a:spcBef>
            </a:pPr>
            <a:r>
              <a:rPr lang="fr-FR" altLang="fr-FR">
                <a:solidFill>
                  <a:srgbClr val="FFFFFF"/>
                </a:solidFill>
                <a:latin typeface="Calibri" panose="020F0502020204030204" pitchFamily="34" charset="0"/>
              </a:rPr>
              <a:t>Exercice</a:t>
            </a:r>
          </a:p>
        </p:txBody>
      </p:sp>
      <p:sp>
        <p:nvSpPr>
          <p:cNvPr id="13" name="Flèche : bas 1"/>
          <p:cNvSpPr/>
          <p:nvPr/>
        </p:nvSpPr>
        <p:spPr>
          <a:xfrm rot="5400000">
            <a:off x="3956051" y="2424112"/>
            <a:ext cx="398462"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r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16DC2EF122046B45DD062CD98E665" ma:contentTypeVersion="16" ma:contentTypeDescription="Crée un document." ma:contentTypeScope="" ma:versionID="61c3b014fd5a9dff41c5caf2eee749a0">
  <xsd:schema xmlns:xsd="http://www.w3.org/2001/XMLSchema" xmlns:xs="http://www.w3.org/2001/XMLSchema" xmlns:p="http://schemas.microsoft.com/office/2006/metadata/properties" xmlns:ns2="7e0d13a2-796c-4f62-b41a-66f03abf0110" xmlns:ns3="2b1c0f98-fd1a-4e11-a445-ffe21cf40fc7" targetNamespace="http://schemas.microsoft.com/office/2006/metadata/properties" ma:root="true" ma:fieldsID="c470f837e804e970c205bdc36e2d3270" ns2:_="" ns3:_="">
    <xsd:import namespace="7e0d13a2-796c-4f62-b41a-66f03abf0110"/>
    <xsd:import namespace="2b1c0f98-fd1a-4e11-a445-ffe21cf40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d13a2-796c-4f62-b41a-66f03abf0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48e34ee1-55b2-428c-84ef-46cce4fc40c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c0f98-fd1a-4e11-a445-ffe21cf40fc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5ab569-7b00-4fa4-a24f-f5dfe673e035}" ma:internalName="TaxCatchAll" ma:showField="CatchAllData" ma:web="2b1c0f98-fd1a-4e11-a445-ffe21cf40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1c0f98-fd1a-4e11-a445-ffe21cf40fc7" xsi:nil="true"/>
    <lcf76f155ced4ddcb4097134ff3c332f xmlns="7e0d13a2-796c-4f62-b41a-66f03abf0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1FA6AF-91DF-4EAA-A1B6-C7FC527029BC}"/>
</file>

<file path=customXml/itemProps2.xml><?xml version="1.0" encoding="utf-8"?>
<ds:datastoreItem xmlns:ds="http://schemas.openxmlformats.org/officeDocument/2006/customXml" ds:itemID="{EC2C28DD-7934-498B-81F5-078F0BDDBEF0}"/>
</file>

<file path=customXml/itemProps3.xml><?xml version="1.0" encoding="utf-8"?>
<ds:datastoreItem xmlns:ds="http://schemas.openxmlformats.org/officeDocument/2006/customXml" ds:itemID="{04D98DC9-6520-416E-9EBA-003F61B05F53}"/>
</file>

<file path=docProps/app.xml><?xml version="1.0" encoding="utf-8"?>
<Properties xmlns="http://schemas.openxmlformats.org/officeDocument/2006/extended-properties" xmlns:vt="http://schemas.openxmlformats.org/officeDocument/2006/docPropsVTypes">
  <TotalTime>446</TotalTime>
  <Words>3968</Words>
  <Application>Microsoft Office PowerPoint</Application>
  <PresentationFormat>Affichage à l'écran (4:3)</PresentationFormat>
  <Paragraphs>584</Paragraphs>
  <Slides>34</Slides>
  <Notes>34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34</vt:i4>
      </vt:variant>
    </vt:vector>
  </HeadingPairs>
  <TitlesOfParts>
    <vt:vector size="46" baseType="lpstr">
      <vt:lpstr>AR CHRISTY</vt:lpstr>
      <vt:lpstr>Arial</vt:lpstr>
      <vt:lpstr>Calibri</vt:lpstr>
      <vt:lpstr>Lucida Sans Unicode</vt:lpstr>
      <vt:lpstr>Museo 300</vt:lpstr>
      <vt:lpstr>Museo 500</vt:lpstr>
      <vt:lpstr>Museo 700</vt:lpstr>
      <vt:lpstr>Tahoma</vt:lpstr>
      <vt:lpstr>Times New Roman</vt:lpstr>
      <vt:lpstr>Verdana</vt:lpstr>
      <vt:lpstr>Standard</vt:lpstr>
      <vt:lpstr>Titre1</vt:lpstr>
      <vt:lpstr>Présentation PowerPoint</vt:lpstr>
      <vt:lpstr>Présentation PowerPoint</vt:lpstr>
      <vt:lpstr>Un parcours évalué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Qu’est-ce qu’une émotion ?</vt:lpstr>
      <vt:lpstr>Présentation PowerPoint</vt:lpstr>
      <vt:lpstr>Des exemples d’émotions</vt:lpstr>
      <vt:lpstr>Les émotions, ça vient de loin…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GENESTMA</dc:creator>
  <cp:lastModifiedBy>Cfil</cp:lastModifiedBy>
  <cp:revision>462</cp:revision>
  <dcterms:created xsi:type="dcterms:W3CDTF">2010-12-03T14:58:54Z</dcterms:created>
  <dcterms:modified xsi:type="dcterms:W3CDTF">2023-08-14T04:11:30Z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0x01010055716DC2EF122046B45DD062CD98E665</vt:lpwstr>
  </property>
</Properties>
</file>